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7" r:id="rId1"/>
  </p:sldMasterIdLst>
  <p:notesMasterIdLst>
    <p:notesMasterId r:id="rId36"/>
  </p:notesMasterIdLst>
  <p:handoutMasterIdLst>
    <p:handoutMasterId r:id="rId37"/>
  </p:handoutMasterIdLst>
  <p:sldIdLst>
    <p:sldId id="302" r:id="rId2"/>
    <p:sldId id="258" r:id="rId3"/>
    <p:sldId id="399" r:id="rId4"/>
    <p:sldId id="606" r:id="rId5"/>
    <p:sldId id="618" r:id="rId6"/>
    <p:sldId id="619" r:id="rId7"/>
    <p:sldId id="607" r:id="rId8"/>
    <p:sldId id="620" r:id="rId9"/>
    <p:sldId id="621" r:id="rId10"/>
    <p:sldId id="622" r:id="rId11"/>
    <p:sldId id="623" r:id="rId12"/>
    <p:sldId id="624" r:id="rId13"/>
    <p:sldId id="625" r:id="rId14"/>
    <p:sldId id="626" r:id="rId15"/>
    <p:sldId id="627" r:id="rId16"/>
    <p:sldId id="628" r:id="rId17"/>
    <p:sldId id="629" r:id="rId18"/>
    <p:sldId id="630" r:id="rId19"/>
    <p:sldId id="631" r:id="rId20"/>
    <p:sldId id="632" r:id="rId21"/>
    <p:sldId id="633" r:id="rId22"/>
    <p:sldId id="634" r:id="rId23"/>
    <p:sldId id="635" r:id="rId24"/>
    <p:sldId id="636" r:id="rId25"/>
    <p:sldId id="637" r:id="rId26"/>
    <p:sldId id="638" r:id="rId27"/>
    <p:sldId id="639" r:id="rId28"/>
    <p:sldId id="640" r:id="rId29"/>
    <p:sldId id="641" r:id="rId30"/>
    <p:sldId id="642" r:id="rId31"/>
    <p:sldId id="643" r:id="rId32"/>
    <p:sldId id="644" r:id="rId33"/>
    <p:sldId id="645" r:id="rId34"/>
    <p:sldId id="330" r:id="rId35"/>
  </p:sldIdLst>
  <p:sldSz cx="9144000" cy="6858000" type="screen4x3"/>
  <p:notesSz cx="7099300" cy="10234613"/>
  <p:embeddedFontLst>
    <p:embeddedFont>
      <p:font typeface="Verdana" pitchFamily="34" charset="0"/>
      <p:regular r:id="rId38"/>
      <p:bold r:id="rId39"/>
      <p:italic r:id="rId40"/>
      <p:boldItalic r:id="rId41"/>
    </p:embeddedFont>
    <p:embeddedFont>
      <p:font typeface="휴먼엑스포" pitchFamily="18" charset="-127"/>
      <p:regular r:id="rId42"/>
    </p:embeddedFont>
    <p:embeddedFont>
      <p:font typeface="휴먼둥근헤드라인" pitchFamily="18" charset="-127"/>
      <p:regular r:id="rId43"/>
    </p:embeddedFont>
    <p:embeddedFont>
      <p:font typeface="HY헤드라인M" pitchFamily="18" charset="-127"/>
      <p:regular r:id="rId44"/>
    </p:embeddedFont>
    <p:embeddedFont>
      <p:font typeface="맑은 고딕" pitchFamily="50" charset="-127"/>
      <p:regular r:id="rId45"/>
      <p:bold r:id="rId46"/>
    </p:embeddedFont>
    <p:embeddedFont>
      <p:font typeface="HY견고딕" pitchFamily="18" charset="-127"/>
      <p:regular r:id="rId47"/>
    </p:embeddedFont>
  </p:embeddedFontLst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9857" autoAdjust="0"/>
  </p:normalViewPr>
  <p:slideViewPr>
    <p:cSldViewPr showGuides="1">
      <p:cViewPr varScale="1">
        <p:scale>
          <a:sx n="111" d="100"/>
          <a:sy n="111" d="100"/>
        </p:scale>
        <p:origin x="-1794" y="-78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5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/34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</a:tabLst>
        <a:defRPr lang="en-US" altLang="ko-KR" sz="21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defRPr lang="en-US" altLang="ko-KR" sz="18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430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sz="15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9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사용자가 형태를 지각하는 원리</a:t>
            </a:r>
            <a:endParaRPr lang="en-US" altLang="ko-KR" dirty="0"/>
          </a:p>
          <a:p>
            <a:pPr lvl="1"/>
            <a:r>
              <a:rPr lang="ko-KR" altLang="en-US" dirty="0" smtClean="0"/>
              <a:t>폐쇄성</a:t>
            </a:r>
            <a:endParaRPr lang="en-US" altLang="ko-KR" dirty="0" smtClean="0"/>
          </a:p>
          <a:p>
            <a:pPr lvl="3"/>
            <a:r>
              <a:rPr lang="ko-KR" altLang="en-US" dirty="0"/>
              <a:t>닫힌 것을 하나의 형태로 보고 시각적 </a:t>
            </a:r>
            <a:r>
              <a:rPr lang="ko-KR" altLang="en-US" dirty="0" err="1"/>
              <a:t>그룹핑을</a:t>
            </a:r>
            <a:r>
              <a:rPr lang="ko-KR" altLang="en-US" dirty="0"/>
              <a:t> 전달하기 위해 사용하는 가장 보편적인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smtClean="0"/>
              <a:t>폐쇄성의 요인</a:t>
            </a:r>
            <a:endParaRPr lang="en-US" altLang="ko-KR" dirty="0" smtClean="0"/>
          </a:p>
          <a:p>
            <a:pPr lvl="3"/>
            <a:r>
              <a:rPr lang="ko-KR" altLang="en-US" dirty="0"/>
              <a:t>닫힌 것을 하나의 형태로 보고 시각적 </a:t>
            </a:r>
            <a:r>
              <a:rPr lang="ko-KR" altLang="en-US" dirty="0" err="1"/>
              <a:t>그룹핑을</a:t>
            </a:r>
            <a:r>
              <a:rPr lang="ko-KR" altLang="en-US" dirty="0"/>
              <a:t> </a:t>
            </a:r>
            <a:r>
              <a:rPr lang="ko-KR" altLang="en-US" dirty="0" err="1"/>
              <a:t>전달려고</a:t>
            </a:r>
            <a:r>
              <a:rPr lang="ko-KR" altLang="en-US" dirty="0"/>
              <a:t>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3"/>
            <a:r>
              <a:rPr lang="ko-KR" altLang="en-US" dirty="0"/>
              <a:t>애매한 부분의 내용을 </a:t>
            </a:r>
            <a:r>
              <a:rPr lang="ko-KR" altLang="en-US" dirty="0" smtClean="0"/>
              <a:t>형이나 선으로 </a:t>
            </a:r>
            <a:r>
              <a:rPr lang="ko-KR" altLang="en-US" dirty="0"/>
              <a:t>묶어 하나의 개체로 인식하게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r>
              <a:rPr lang="ko-KR" altLang="en-US" dirty="0"/>
              <a:t>폐쇄된 형의 요인은 그 대상이 유사하거나 유사하지 </a:t>
            </a:r>
            <a:r>
              <a:rPr lang="ko-KR" altLang="en-US" dirty="0" smtClean="0"/>
              <a:t>않더라도 </a:t>
            </a:r>
            <a:r>
              <a:rPr lang="ko-KR" altLang="en-US" dirty="0"/>
              <a:t>하나의 그룹으로 보여질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사용자가 형태를 지각하는 원리</a:t>
            </a:r>
            <a:endParaRPr lang="en-US" altLang="ko-KR" dirty="0"/>
          </a:p>
          <a:p>
            <a:pPr lvl="1"/>
            <a:r>
              <a:rPr lang="ko-KR" altLang="en-US" dirty="0" smtClean="0"/>
              <a:t>형과 배경</a:t>
            </a:r>
            <a:endParaRPr lang="en-US" altLang="ko-KR" dirty="0" smtClean="0"/>
          </a:p>
          <a:p>
            <a:pPr lvl="3"/>
            <a:r>
              <a:rPr lang="ko-KR" altLang="en-US" dirty="0"/>
              <a:t>‘물체’와‘모양’</a:t>
            </a:r>
            <a:r>
              <a:rPr lang="ko-KR" altLang="en-US" dirty="0" err="1"/>
              <a:t>으로</a:t>
            </a:r>
            <a:r>
              <a:rPr lang="ko-KR" altLang="en-US" dirty="0"/>
              <a:t> 보여지는 부분을‘형’또는‘그림’</a:t>
            </a:r>
            <a:r>
              <a:rPr lang="ko-KR" altLang="en-US" dirty="0" err="1"/>
              <a:t>으로</a:t>
            </a:r>
            <a:r>
              <a:rPr lang="ko-KR" altLang="en-US" dirty="0"/>
              <a:t> 보고</a:t>
            </a:r>
            <a:r>
              <a:rPr lang="en-US" altLang="ko-KR" dirty="0"/>
              <a:t>, </a:t>
            </a:r>
            <a:r>
              <a:rPr lang="ko-KR" altLang="en-US" dirty="0"/>
              <a:t>그 이외의 배경 부분을‘바탕’</a:t>
            </a:r>
            <a:r>
              <a:rPr lang="ko-KR" altLang="en-US" dirty="0" smtClean="0"/>
              <a:t>으로 보려고 </a:t>
            </a:r>
            <a:r>
              <a:rPr lang="ko-KR" altLang="en-US" dirty="0"/>
              <a:t>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형과 배경을 이용하여 통일감 </a:t>
            </a:r>
            <a:r>
              <a:rPr lang="ko-KR" altLang="en-US" dirty="0"/>
              <a:t>있는 화면을 창조해낼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smtClean="0"/>
              <a:t>형과 배경의 요인</a:t>
            </a:r>
            <a:endParaRPr lang="en-US" altLang="ko-KR" dirty="0" smtClean="0"/>
          </a:p>
          <a:p>
            <a:pPr lvl="3"/>
            <a:r>
              <a:rPr lang="ko-KR" altLang="en-US" dirty="0"/>
              <a:t>대상이 일정한 환경에서 긴밀하게 짜여 있고</a:t>
            </a:r>
            <a:r>
              <a:rPr lang="en-US" altLang="ko-KR" dirty="0"/>
              <a:t>, </a:t>
            </a:r>
            <a:r>
              <a:rPr lang="ko-KR" altLang="en-US" dirty="0"/>
              <a:t>충실히 내용을 나타내며</a:t>
            </a:r>
            <a:r>
              <a:rPr lang="en-US" altLang="ko-KR" dirty="0"/>
              <a:t>, </a:t>
            </a:r>
            <a:r>
              <a:rPr lang="ko-KR" altLang="en-US" dirty="0"/>
              <a:t>비교적 강한 인상을 줄 때 </a:t>
            </a:r>
            <a:r>
              <a:rPr lang="ko-KR" altLang="en-US" dirty="0" smtClean="0"/>
              <a:t>이를 ‘</a:t>
            </a:r>
            <a:r>
              <a:rPr lang="ko-KR" altLang="en-US" dirty="0"/>
              <a:t>형태</a:t>
            </a:r>
            <a:r>
              <a:rPr lang="ko-KR" altLang="en-US" dirty="0" smtClean="0"/>
              <a:t>’ 또는 ‘</a:t>
            </a:r>
            <a:r>
              <a:rPr lang="ko-KR" altLang="en-US" dirty="0"/>
              <a:t>도형’이라고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3"/>
            <a:r>
              <a:rPr lang="ko-KR" altLang="en-US" dirty="0"/>
              <a:t>짜여 있지 않고</a:t>
            </a:r>
            <a:r>
              <a:rPr lang="en-US" altLang="ko-KR" dirty="0"/>
              <a:t>, </a:t>
            </a:r>
            <a:r>
              <a:rPr lang="ko-KR" altLang="en-US" dirty="0"/>
              <a:t>공허하며</a:t>
            </a:r>
            <a:r>
              <a:rPr lang="en-US" altLang="ko-KR" dirty="0"/>
              <a:t>, </a:t>
            </a:r>
            <a:r>
              <a:rPr lang="ko-KR" altLang="en-US" dirty="0"/>
              <a:t>비교적 약한 인상을 줄 </a:t>
            </a:r>
            <a:r>
              <a:rPr lang="ko-KR" altLang="en-US" dirty="0" smtClean="0"/>
              <a:t>때 이것을 ‘</a:t>
            </a:r>
            <a:r>
              <a:rPr lang="ko-KR" altLang="en-US" dirty="0"/>
              <a:t>배경’이라고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사용자가 형태를 지각하는 원리</a:t>
            </a:r>
            <a:endParaRPr lang="en-US" altLang="ko-KR" dirty="0"/>
          </a:p>
          <a:p>
            <a:pPr lvl="1"/>
            <a:r>
              <a:rPr lang="ko-KR" altLang="en-US" dirty="0" smtClean="0"/>
              <a:t>형과 배경의 예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루빈의</a:t>
            </a:r>
            <a:r>
              <a:rPr lang="ko-KR" altLang="en-US" dirty="0" smtClean="0"/>
              <a:t> 컵 </a:t>
            </a:r>
            <a:r>
              <a:rPr lang="en-US" altLang="ko-KR" dirty="0" smtClean="0"/>
              <a:t>: </a:t>
            </a:r>
            <a:r>
              <a:rPr lang="ko-KR" altLang="en-US" dirty="0"/>
              <a:t>언뜻 보면 사람의 얼굴</a:t>
            </a:r>
            <a:r>
              <a:rPr lang="en-US" altLang="ko-KR" dirty="0"/>
              <a:t>(A)</a:t>
            </a:r>
            <a:r>
              <a:rPr lang="ko-KR" altLang="en-US" dirty="0"/>
              <a:t>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마주 </a:t>
            </a:r>
            <a:r>
              <a:rPr lang="ko-KR" altLang="en-US" dirty="0"/>
              <a:t>보게 한 그림이지만</a:t>
            </a:r>
            <a:r>
              <a:rPr lang="en-US" altLang="ko-KR" dirty="0"/>
              <a:t>, </a:t>
            </a:r>
            <a:r>
              <a:rPr lang="ko-KR" altLang="en-US" dirty="0" smtClean="0"/>
              <a:t>가운데 </a:t>
            </a:r>
            <a:r>
              <a:rPr lang="en-US" altLang="ko-KR" dirty="0" smtClean="0"/>
              <a:t>(</a:t>
            </a:r>
            <a:r>
              <a:rPr lang="en-US" altLang="ko-KR" dirty="0"/>
              <a:t>B) </a:t>
            </a:r>
            <a:r>
              <a:rPr lang="ko-KR" altLang="en-US" dirty="0"/>
              <a:t>부분에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폐쇄적인 </a:t>
            </a:r>
            <a:r>
              <a:rPr lang="ko-KR" altLang="en-US" dirty="0"/>
              <a:t>느낌을 주어 시선을 집중시켰기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때문에 </a:t>
            </a:r>
            <a:r>
              <a:rPr lang="ko-KR" altLang="en-US" dirty="0"/>
              <a:t>컵과 같은 도형으로도 </a:t>
            </a:r>
            <a:r>
              <a:rPr lang="ko-KR" altLang="en-US" dirty="0" smtClean="0"/>
              <a:t>보임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도형과 배경 간의 관계 </a:t>
            </a:r>
            <a:r>
              <a:rPr lang="en-US" altLang="ko-KR" dirty="0" smtClean="0"/>
              <a:t>: </a:t>
            </a:r>
            <a:r>
              <a:rPr lang="ko-KR" altLang="en-US" dirty="0"/>
              <a:t>왼쪽 그림을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보면 </a:t>
            </a:r>
            <a:r>
              <a:rPr lang="ko-KR" altLang="en-US" dirty="0"/>
              <a:t>불규칙적으로 비슷한 성격의 그림이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흩어져 </a:t>
            </a:r>
            <a:r>
              <a:rPr lang="ko-KR" altLang="en-US" dirty="0"/>
              <a:t>있어 어떤 것이 형이고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것이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배경인지 </a:t>
            </a:r>
            <a:r>
              <a:rPr lang="ko-KR" altLang="en-US" dirty="0"/>
              <a:t>구분되지 않는다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오른쪽 </a:t>
            </a:r>
            <a:r>
              <a:rPr lang="ko-KR" altLang="en-US" dirty="0"/>
              <a:t>그림은 전방에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큰 </a:t>
            </a:r>
            <a:r>
              <a:rPr lang="ko-KR" altLang="en-US" dirty="0"/>
              <a:t>원을 주변의 </a:t>
            </a:r>
            <a:r>
              <a:rPr lang="ko-KR" altLang="en-US" dirty="0" smtClean="0"/>
              <a:t>작은 도형보다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강하게 </a:t>
            </a:r>
            <a:r>
              <a:rPr lang="ko-KR" altLang="en-US" dirty="0"/>
              <a:t>표현하여 </a:t>
            </a:r>
            <a:r>
              <a:rPr lang="ko-KR" altLang="en-US" dirty="0" smtClean="0"/>
              <a:t>시선이 집중되고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도형과 배경의 </a:t>
            </a:r>
            <a:r>
              <a:rPr lang="ko-KR" altLang="en-US" dirty="0"/>
              <a:t>구분이 </a:t>
            </a:r>
            <a:r>
              <a:rPr lang="ko-KR" altLang="en-US" dirty="0" smtClean="0"/>
              <a:t>뚜렷해짐</a:t>
            </a:r>
            <a:endParaRPr lang="ko-KR" altLang="en-US" dirty="0"/>
          </a:p>
        </p:txBody>
      </p:sp>
      <p:pic>
        <p:nvPicPr>
          <p:cNvPr id="2050" name="Picture 2" descr="C:\Users\Hiya\Desktop\Task\001_한빛_강의교안\ch09\ch09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46877"/>
            <a:ext cx="2758254" cy="282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iya\Desktop\Task\001_한빛_강의교안\ch09\ch09-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30" y="4293096"/>
            <a:ext cx="4512166" cy="220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심리학에서 도형과 배경 간의 관계</a:t>
            </a:r>
            <a:endParaRPr lang="en-US" altLang="ko-KR" dirty="0" smtClean="0"/>
          </a:p>
          <a:p>
            <a:pPr lvl="3"/>
            <a:r>
              <a:rPr lang="ko-KR" altLang="en-US" dirty="0"/>
              <a:t>도형은 통합된 형태를 가지지만 배경은 그렇지 못하다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관찰자의 </a:t>
            </a:r>
            <a:r>
              <a:rPr lang="ko-KR" altLang="en-US" dirty="0"/>
              <a:t>시각은 최초의 도형에 집중된다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도형은 </a:t>
            </a:r>
            <a:r>
              <a:rPr lang="ko-KR" altLang="en-US" dirty="0"/>
              <a:t>떠오르고 배경은 가라앉는다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도형은 물체 또는 대상물로서의 특성을 가진다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배경은 </a:t>
            </a:r>
            <a:r>
              <a:rPr lang="ko-KR" altLang="en-US" dirty="0"/>
              <a:t>물질 또는 무정형한 특성을 가진다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도형은 </a:t>
            </a:r>
            <a:r>
              <a:rPr lang="ko-KR" altLang="en-US" dirty="0"/>
              <a:t>전방</a:t>
            </a:r>
            <a:r>
              <a:rPr lang="en-US" altLang="ko-KR" dirty="0"/>
              <a:t>(</a:t>
            </a:r>
            <a:r>
              <a:rPr lang="ko-KR" altLang="en-US" dirty="0" err="1"/>
              <a:t>볼록면</a:t>
            </a:r>
            <a:r>
              <a:rPr lang="en-US" altLang="ko-KR" dirty="0"/>
              <a:t>)</a:t>
            </a:r>
            <a:r>
              <a:rPr lang="ko-KR" altLang="en-US" dirty="0"/>
              <a:t>에</a:t>
            </a:r>
            <a:r>
              <a:rPr lang="en-US" altLang="ko-KR" dirty="0"/>
              <a:t>, </a:t>
            </a:r>
            <a:r>
              <a:rPr lang="ko-KR" altLang="en-US" dirty="0"/>
              <a:t>배경은 후방</a:t>
            </a:r>
            <a:r>
              <a:rPr lang="en-US" altLang="ko-KR" dirty="0"/>
              <a:t>(</a:t>
            </a:r>
            <a:r>
              <a:rPr lang="ko-KR" altLang="en-US" dirty="0" err="1"/>
              <a:t>오목면</a:t>
            </a:r>
            <a:r>
              <a:rPr lang="en-US" altLang="ko-KR" dirty="0"/>
              <a:t>)</a:t>
            </a:r>
            <a:r>
              <a:rPr lang="ko-KR" altLang="en-US" dirty="0"/>
              <a:t>에 배치되기 쉽다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도형은 </a:t>
            </a:r>
            <a:r>
              <a:rPr lang="ko-KR" altLang="en-US" dirty="0"/>
              <a:t>작은 쪽이며</a:t>
            </a:r>
            <a:r>
              <a:rPr lang="en-US" altLang="ko-KR" dirty="0"/>
              <a:t>, </a:t>
            </a:r>
            <a:r>
              <a:rPr lang="ko-KR" altLang="en-US" dirty="0"/>
              <a:t>배경은 큰 쪽이 되기 쉽다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둘러싸여 </a:t>
            </a:r>
            <a:r>
              <a:rPr lang="ko-KR" altLang="en-US" dirty="0"/>
              <a:t>있는 영역은 배경이 되기 쉽다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일정한 </a:t>
            </a:r>
            <a:r>
              <a:rPr lang="ko-KR" altLang="en-US" dirty="0"/>
              <a:t>영역 가운데 동질적인 것보다 이질적인 것이 쉽게 도형이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도형은 </a:t>
            </a:r>
            <a:r>
              <a:rPr lang="ko-KR" altLang="en-US" dirty="0"/>
              <a:t>인상이 강하고</a:t>
            </a:r>
            <a:r>
              <a:rPr lang="en-US" altLang="ko-KR" dirty="0"/>
              <a:t>, </a:t>
            </a:r>
            <a:r>
              <a:rPr lang="ko-KR" altLang="en-US" dirty="0"/>
              <a:t>기억하기 쉬우며 의미적이다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대칭이 </a:t>
            </a:r>
            <a:r>
              <a:rPr lang="ko-KR" altLang="en-US" dirty="0"/>
              <a:t>비대칭보다 쉽게 도형이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규칙적인 </a:t>
            </a:r>
            <a:r>
              <a:rPr lang="ko-KR" altLang="en-US" dirty="0"/>
              <a:t>경향성과 강한 자극을 주는 쪽이 도형의 조건이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하부가 </a:t>
            </a:r>
            <a:r>
              <a:rPr lang="ko-KR" altLang="en-US" dirty="0"/>
              <a:t>상부보다 도형의 조건으로 유리하다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빛을 </a:t>
            </a:r>
            <a:r>
              <a:rPr lang="ko-KR" altLang="en-US" dirty="0"/>
              <a:t>받는 면은 </a:t>
            </a:r>
            <a:r>
              <a:rPr lang="ko-KR" altLang="en-US" dirty="0" err="1"/>
              <a:t>볼록면으로</a:t>
            </a:r>
            <a:r>
              <a:rPr lang="ko-KR" altLang="en-US" dirty="0"/>
              <a:t> 튀어나와 도형이 되고</a:t>
            </a:r>
            <a:r>
              <a:rPr lang="en-US" altLang="ko-KR" dirty="0"/>
              <a:t>, </a:t>
            </a:r>
            <a:r>
              <a:rPr lang="ko-KR" altLang="en-US" dirty="0"/>
              <a:t>그늘은 </a:t>
            </a:r>
            <a:r>
              <a:rPr lang="ko-KR" altLang="en-US" dirty="0" err="1"/>
              <a:t>오목면</a:t>
            </a:r>
            <a:r>
              <a:rPr lang="ko-KR" altLang="en-US" dirty="0"/>
              <a:t> 안으로 가라앉아 배경이 된다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심리학을 적용한 웹 페이지 사례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근접성의 요인 </a:t>
            </a:r>
            <a:r>
              <a:rPr lang="en-US" altLang="ko-KR" dirty="0" smtClean="0"/>
              <a:t>: </a:t>
            </a:r>
          </a:p>
          <a:p>
            <a:pPr lvl="2"/>
            <a:r>
              <a:rPr lang="ko-KR" altLang="en-US" dirty="0" smtClean="0"/>
              <a:t>쓰임새가 </a:t>
            </a:r>
            <a:r>
              <a:rPr lang="ko-KR" altLang="en-US" dirty="0"/>
              <a:t>비슷한 버튼끼리 가까이 두는 것이 </a:t>
            </a:r>
            <a:r>
              <a:rPr lang="ko-KR" altLang="en-US" dirty="0" smtClean="0"/>
              <a:t>좋음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자유게시판 버튼의 근접성</a:t>
            </a:r>
            <a:endParaRPr lang="en-US" altLang="ko-KR" dirty="0"/>
          </a:p>
          <a:p>
            <a:pPr lvl="3"/>
            <a:r>
              <a:rPr lang="ko-KR" altLang="en-US" dirty="0" smtClean="0"/>
              <a:t>게시판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을 각각 </a:t>
            </a:r>
            <a:r>
              <a:rPr lang="en-US" altLang="ko-KR" dirty="0"/>
              <a:t>(</a:t>
            </a:r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다음</a:t>
            </a:r>
            <a:r>
              <a:rPr lang="en-US" altLang="ko-KR" dirty="0"/>
              <a:t>), 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목록</a:t>
            </a:r>
            <a:r>
              <a:rPr lang="en-US" altLang="ko-KR" dirty="0"/>
              <a:t>), (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) </a:t>
            </a:r>
            <a:r>
              <a:rPr lang="ko-KR" altLang="en-US" dirty="0"/>
              <a:t>등으로 나누어 버튼을 </a:t>
            </a:r>
            <a:r>
              <a:rPr lang="ko-KR" altLang="en-US" dirty="0" err="1"/>
              <a:t>그룹핑하면</a:t>
            </a:r>
            <a:r>
              <a:rPr lang="ko-KR" altLang="en-US" dirty="0"/>
              <a:t> 사용자의 이해를 더욱 </a:t>
            </a:r>
            <a:r>
              <a:rPr lang="ko-KR" altLang="en-US" dirty="0" smtClean="0"/>
              <a:t>높일 수 있음</a:t>
            </a:r>
            <a:endParaRPr lang="ko-KR" altLang="en-US" dirty="0"/>
          </a:p>
        </p:txBody>
      </p:sp>
      <p:pic>
        <p:nvPicPr>
          <p:cNvPr id="3074" name="Picture 2" descr="C:\Users\Hiya\Desktop\Task\001_한빛_강의교안\ch09\ch09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7504"/>
            <a:ext cx="3671838" cy="30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ya\Desktop\Task\001_한빛_강의교안\ch09\ch09-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681217"/>
            <a:ext cx="3349972" cy="302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게슈탈트</a:t>
            </a:r>
            <a:r>
              <a:rPr lang="ko-KR" altLang="en-US" dirty="0"/>
              <a:t> 심리학을 적용한 웹 페이지 사례 분석</a:t>
            </a:r>
            <a:endParaRPr lang="en-US" altLang="ko-KR" dirty="0"/>
          </a:p>
          <a:p>
            <a:pPr lvl="1"/>
            <a:r>
              <a:rPr lang="ko-KR" altLang="en-US" dirty="0" smtClean="0"/>
              <a:t>유사성의 요인</a:t>
            </a:r>
            <a:endParaRPr lang="en-US" altLang="ko-KR" dirty="0" smtClean="0"/>
          </a:p>
          <a:p>
            <a:pPr lvl="3"/>
            <a:r>
              <a:rPr lang="ko-KR" altLang="en-US" dirty="0"/>
              <a:t>웹 페이지의 구성 요소를 살펴보면</a:t>
            </a:r>
            <a:r>
              <a:rPr lang="en-US" altLang="ko-KR" dirty="0"/>
              <a:t>, </a:t>
            </a:r>
            <a:r>
              <a:rPr lang="ko-KR" altLang="en-US" dirty="0" smtClean="0"/>
              <a:t>같은 기능을 </a:t>
            </a:r>
            <a:r>
              <a:rPr lang="ko-KR" altLang="en-US" dirty="0"/>
              <a:t>가진 메뉴는 서로 비슷한 형태</a:t>
            </a:r>
            <a:r>
              <a:rPr lang="en-US" altLang="ko-KR" dirty="0"/>
              <a:t>(</a:t>
            </a:r>
            <a:r>
              <a:rPr lang="ko-KR" altLang="en-US" dirty="0"/>
              <a:t>비슷한 컬러</a:t>
            </a:r>
            <a:r>
              <a:rPr lang="en-US" altLang="ko-KR" dirty="0"/>
              <a:t>, </a:t>
            </a:r>
            <a:r>
              <a:rPr lang="ko-KR" altLang="en-US" dirty="0"/>
              <a:t>모양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  <a:r>
              <a:rPr lang="ko-KR" altLang="en-US" dirty="0"/>
              <a:t>를 취하고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글로벌 </a:t>
            </a:r>
            <a:r>
              <a:rPr lang="ko-KR" altLang="en-US" dirty="0" err="1" smtClean="0"/>
              <a:t>네비게이션의</a:t>
            </a:r>
            <a:r>
              <a:rPr lang="ko-KR" altLang="en-US" dirty="0" smtClean="0"/>
              <a:t> 유사성</a:t>
            </a:r>
            <a:endParaRPr lang="en-US" altLang="ko-KR" dirty="0" smtClean="0"/>
          </a:p>
          <a:p>
            <a:pPr lvl="3"/>
            <a:r>
              <a:rPr lang="ko-KR" altLang="en-US" dirty="0"/>
              <a:t>메인 메뉴와 서브 메뉴는 하나의 묶음으로 구분되어</a:t>
            </a:r>
            <a:r>
              <a:rPr lang="en-US" altLang="ko-KR" dirty="0"/>
              <a:t>, </a:t>
            </a:r>
            <a:r>
              <a:rPr lang="ko-KR" altLang="en-US" dirty="0"/>
              <a:t>메인 메뉴의 하위 메뉴라는 것을 직관적으로 알 수 있게 </a:t>
            </a:r>
            <a:r>
              <a:rPr lang="ko-KR" altLang="en-US" dirty="0" smtClean="0"/>
              <a:t>해줌</a:t>
            </a:r>
            <a:endParaRPr lang="ko-KR" altLang="en-US" dirty="0"/>
          </a:p>
          <a:p>
            <a:pPr lvl="3"/>
            <a:r>
              <a:rPr lang="ko-KR" altLang="en-US" dirty="0" smtClean="0"/>
              <a:t>같은 </a:t>
            </a:r>
            <a:r>
              <a:rPr lang="ko-KR" altLang="en-US" dirty="0"/>
              <a:t>색채를 사용하여 사용자로 하여금 시각적으로 집단화하려는 경향을 </a:t>
            </a:r>
            <a:r>
              <a:rPr lang="ko-KR" altLang="en-US" dirty="0" smtClean="0"/>
              <a:t>보임</a:t>
            </a:r>
            <a:endParaRPr lang="ko-KR" altLang="en-US" dirty="0"/>
          </a:p>
        </p:txBody>
      </p:sp>
      <p:pic>
        <p:nvPicPr>
          <p:cNvPr id="4098" name="Picture 2" descr="C:\Users\Hiya\Desktop\Task\001_한빛_강의교안\ch09\ch09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72" y="4646602"/>
            <a:ext cx="7268460" cy="12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사이트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메뉴 색상의 유사성</a:t>
            </a:r>
            <a:endParaRPr lang="en-US" altLang="ko-KR" dirty="0" smtClean="0"/>
          </a:p>
          <a:p>
            <a:pPr lvl="3"/>
            <a:r>
              <a:rPr lang="ko-KR" altLang="en-US" dirty="0"/>
              <a:t>각 메뉴에는 고유 색상이 정해져 있으며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사이트 </a:t>
            </a:r>
            <a:r>
              <a:rPr lang="ko-KR" altLang="en-US" dirty="0" err="1" smtClean="0"/>
              <a:t>맵에서도</a:t>
            </a:r>
            <a:r>
              <a:rPr lang="ko-KR" altLang="en-US" dirty="0" smtClean="0"/>
              <a:t> </a:t>
            </a:r>
            <a:r>
              <a:rPr lang="ko-KR" altLang="en-US" dirty="0"/>
              <a:t>각 메뉴에 해당하는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콘텐츠는</a:t>
            </a:r>
            <a:r>
              <a:rPr lang="ko-KR" altLang="en-US" dirty="0" smtClean="0"/>
              <a:t> </a:t>
            </a:r>
            <a:r>
              <a:rPr lang="ko-KR" altLang="en-US" dirty="0"/>
              <a:t>고유 색상으로 </a:t>
            </a:r>
            <a:r>
              <a:rPr lang="ko-KR" altLang="en-US" dirty="0" smtClean="0"/>
              <a:t>표현하여 동일한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집단임을 나타냄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122" name="Picture 2" descr="C:\Users\Hiya\Desktop\Task\001_한빛_강의교안\ch09\ch09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18" y="750305"/>
            <a:ext cx="3371254" cy="59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기능 버튼의 유사성</a:t>
            </a:r>
            <a:endParaRPr lang="en-US" altLang="ko-KR" dirty="0" smtClean="0"/>
          </a:p>
          <a:p>
            <a:pPr lvl="3"/>
            <a:r>
              <a:rPr lang="ko-KR" altLang="en-US" dirty="0"/>
              <a:t>사용자가 기능이 같은 버튼을 유사한 형태로 집단화시켜 </a:t>
            </a:r>
            <a:r>
              <a:rPr lang="ko-KR" altLang="en-US" dirty="0" smtClean="0"/>
              <a:t>지각할 </a:t>
            </a:r>
            <a:r>
              <a:rPr lang="ko-KR" altLang="en-US" dirty="0"/>
              <a:t>수 있게 했다면</a:t>
            </a:r>
            <a:r>
              <a:rPr lang="en-US" altLang="ko-KR" dirty="0"/>
              <a:t>, </a:t>
            </a:r>
            <a:r>
              <a:rPr lang="ko-KR" altLang="en-US" dirty="0"/>
              <a:t>기능이 다른 버튼은 다른 형태로 </a:t>
            </a:r>
            <a:r>
              <a:rPr lang="ko-KR" altLang="en-US" dirty="0" smtClean="0"/>
              <a:t>표현해야 </a:t>
            </a:r>
            <a:r>
              <a:rPr lang="ko-KR" altLang="en-US" dirty="0"/>
              <a:t>사용자에게 혼란을 주지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  <p:pic>
        <p:nvPicPr>
          <p:cNvPr id="6146" name="Picture 2" descr="C:\Users\Hiya\Desktop\Task\001_한빛_강의교안\ch09\ch09-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04864"/>
            <a:ext cx="1550342" cy="37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Hiya\Desktop\Task\001_한빛_강의교안\ch09\ch09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50" y="2060848"/>
            <a:ext cx="1528118" cy="460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게슈탈트</a:t>
            </a:r>
            <a:r>
              <a:rPr lang="ko-KR" altLang="en-US" dirty="0"/>
              <a:t> 심리학을 적용한 웹 페이지 사례 분석</a:t>
            </a:r>
            <a:endParaRPr lang="en-US" altLang="ko-KR" dirty="0"/>
          </a:p>
          <a:p>
            <a:pPr lvl="1"/>
            <a:r>
              <a:rPr lang="ko-KR" altLang="en-US" dirty="0" smtClean="0"/>
              <a:t>연속성의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유사한 배열이 하나의 묶음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게시판 </a:t>
            </a:r>
            <a:r>
              <a:rPr lang="ko-KR" altLang="en-US" dirty="0"/>
              <a:t>리스트 목록의 배열에서 연속성</a:t>
            </a:r>
            <a:endParaRPr lang="en-US" altLang="ko-KR" dirty="0"/>
          </a:p>
          <a:p>
            <a:pPr lvl="3"/>
            <a:r>
              <a:rPr lang="ko-KR" altLang="en-US" dirty="0"/>
              <a:t>사진을 연속적으로 배열할 때 비슷한 형태를 유지하면</a:t>
            </a:r>
            <a:r>
              <a:rPr lang="en-US" altLang="ko-KR" dirty="0"/>
              <a:t>, </a:t>
            </a:r>
            <a:r>
              <a:rPr lang="ko-KR" altLang="en-US" dirty="0"/>
              <a:t>사용자는 리스트 목록이 계속 이어진다는 것을 예측할 수 있음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 smtClean="0"/>
              <a:t>연속된 </a:t>
            </a:r>
            <a:r>
              <a:rPr lang="ko-KR" altLang="en-US" dirty="0"/>
              <a:t>리스트 형태는 내용의 연장선으로 인식되어 사용자가 그 페이지의 스크롤 바를 내리도록 유도하는 </a:t>
            </a:r>
            <a:r>
              <a:rPr lang="ko-KR" altLang="en-US" dirty="0" smtClean="0"/>
              <a:t>데 필요한 </a:t>
            </a:r>
            <a:r>
              <a:rPr lang="ko-KR" altLang="en-US" dirty="0"/>
              <a:t>시각적 표현이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ko-KR" altLang="en-US" dirty="0"/>
          </a:p>
        </p:txBody>
      </p:sp>
      <p:pic>
        <p:nvPicPr>
          <p:cNvPr id="7170" name="Picture 2" descr="C:\Users\Hiya\Desktop\Task\001_한빛_강의교안\ch09\ch09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45" y="3922431"/>
            <a:ext cx="3198903" cy="289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Hiya\Desktop\Task\001_한빛_강의교안\ch09\ch09-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79" y="3965423"/>
            <a:ext cx="3245065" cy="28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게슈탈트</a:t>
            </a:r>
            <a:r>
              <a:rPr lang="ko-KR" altLang="en-US" dirty="0"/>
              <a:t> 심리학을 적용한 웹 페이지 사례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폐쇄성의 요인</a:t>
            </a:r>
            <a:endParaRPr lang="en-US" altLang="ko-KR" dirty="0" smtClean="0"/>
          </a:p>
          <a:p>
            <a:pPr lvl="3"/>
            <a:r>
              <a:rPr lang="ko-KR" altLang="en-US" dirty="0"/>
              <a:t>닫힌 것을 하나의 형태로 보며</a:t>
            </a:r>
            <a:r>
              <a:rPr lang="en-US" altLang="ko-KR" dirty="0"/>
              <a:t>, </a:t>
            </a:r>
            <a:r>
              <a:rPr lang="ko-KR" altLang="en-US" dirty="0"/>
              <a:t>시각적 </a:t>
            </a:r>
            <a:r>
              <a:rPr lang="ko-KR" altLang="en-US" dirty="0" err="1"/>
              <a:t>그룹핑을</a:t>
            </a:r>
            <a:r>
              <a:rPr lang="ko-KR" altLang="en-US" dirty="0"/>
              <a:t> 전달하기 위해 사용하는 가장 보편적인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외곽선을 사용한 </a:t>
            </a:r>
            <a:r>
              <a:rPr lang="ko-KR" altLang="en-US" dirty="0" err="1" smtClean="0"/>
              <a:t>패쇄성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그룹핑된</a:t>
            </a:r>
            <a:r>
              <a:rPr lang="ko-KR" altLang="en-US" dirty="0" smtClean="0"/>
              <a:t> </a:t>
            </a:r>
            <a:r>
              <a:rPr lang="ko-KR" altLang="en-US" dirty="0"/>
              <a:t>요소 주변에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외곽선을 그림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C:\Users\Hiya\Desktop\Task\001_한빛_강의교안\ch09\ch09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420888"/>
            <a:ext cx="4641967" cy="394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>
            <a:normAutofit fontScale="92500"/>
          </a:bodyPr>
          <a:lstStyle/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err="1"/>
              <a:t>게슈탈트</a:t>
            </a:r>
            <a:r>
              <a:rPr lang="ko-KR" altLang="en-US" sz="2400" dirty="0"/>
              <a:t> 심리학이란 무엇인지 알아본다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err="1"/>
              <a:t>게슈탈트</a:t>
            </a:r>
            <a:r>
              <a:rPr lang="ko-KR" altLang="en-US" sz="2400" dirty="0"/>
              <a:t> 심리학을 인터페이스 디자인에 적용할 수 있는 원리와 원칙을 이해한다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err="1"/>
              <a:t>게슈탈트</a:t>
            </a:r>
            <a:r>
              <a:rPr lang="ko-KR" altLang="en-US" sz="2400" dirty="0"/>
              <a:t> 심리학을 적용한 인터페이스 디자인 사례를 찾아본다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/>
              <a:t>사용자가 보기 편한 온라인에서의 글쓰기 방법을 알아본다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err="1"/>
              <a:t>시지각</a:t>
            </a:r>
            <a:r>
              <a:rPr lang="ko-KR" altLang="en-US" sz="2400" dirty="0"/>
              <a:t> 원리에 입각한 좋은 글쓰기의 사례를 찾아본다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게슈탈트</a:t>
            </a:r>
            <a:r>
              <a:rPr lang="ko-KR" altLang="en-US" dirty="0"/>
              <a:t> 심리학을 적용한 웹 페이지 사례 분석</a:t>
            </a:r>
            <a:endParaRPr lang="en-US" altLang="ko-KR" dirty="0"/>
          </a:p>
          <a:p>
            <a:pPr lvl="1"/>
            <a:r>
              <a:rPr lang="ko-KR" altLang="en-US" dirty="0" smtClean="0"/>
              <a:t>형과 배경의 요인</a:t>
            </a:r>
            <a:endParaRPr lang="en-US" altLang="ko-KR" dirty="0" smtClean="0"/>
          </a:p>
          <a:p>
            <a:pPr lvl="3"/>
            <a:r>
              <a:rPr lang="ko-KR" altLang="en-US" dirty="0"/>
              <a:t>물체’와‘모양’</a:t>
            </a:r>
            <a:r>
              <a:rPr lang="ko-KR" altLang="en-US" dirty="0" err="1"/>
              <a:t>으로</a:t>
            </a:r>
            <a:r>
              <a:rPr lang="ko-KR" altLang="en-US" dirty="0"/>
              <a:t> 보여지는 부분을‘형’또는‘그림’</a:t>
            </a:r>
            <a:r>
              <a:rPr lang="ko-KR" altLang="en-US" dirty="0" err="1"/>
              <a:t>으로</a:t>
            </a:r>
            <a:r>
              <a:rPr lang="ko-KR" altLang="en-US" dirty="0"/>
              <a:t> 보고</a:t>
            </a:r>
            <a:r>
              <a:rPr lang="en-US" altLang="ko-KR" dirty="0"/>
              <a:t>, </a:t>
            </a:r>
            <a:r>
              <a:rPr lang="ko-KR" altLang="en-US" dirty="0"/>
              <a:t>그 이외의 배경 부분을‘바탕’</a:t>
            </a:r>
            <a:r>
              <a:rPr lang="ko-KR" altLang="en-US" dirty="0" smtClean="0"/>
              <a:t>으로 보려고 </a:t>
            </a:r>
            <a:r>
              <a:rPr lang="ko-KR" altLang="en-US" dirty="0"/>
              <a:t>하는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배경이 </a:t>
            </a:r>
            <a:r>
              <a:rPr lang="ko-KR" altLang="en-US" dirty="0"/>
              <a:t>두드러진 형과 </a:t>
            </a:r>
            <a:r>
              <a:rPr lang="ko-KR" altLang="en-US" dirty="0" smtClean="0"/>
              <a:t>배경</a:t>
            </a:r>
            <a:endParaRPr lang="en-US" altLang="ko-KR" dirty="0" smtClean="0"/>
          </a:p>
          <a:p>
            <a:pPr lvl="3"/>
            <a:r>
              <a:rPr lang="ko-KR" altLang="en-US" dirty="0"/>
              <a:t>강한 배경 이미지 때문에 </a:t>
            </a:r>
            <a:r>
              <a:rPr lang="ko-KR" altLang="en-US" dirty="0" err="1"/>
              <a:t>콘텐츠를</a:t>
            </a:r>
            <a:r>
              <a:rPr lang="ko-KR" altLang="en-US" dirty="0"/>
              <a:t> 보는 데 불편한 웹 사이트를 보여주는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3284984"/>
            <a:ext cx="5229322" cy="3384376"/>
            <a:chOff x="1763688" y="3284984"/>
            <a:chExt cx="5229322" cy="338437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62958" y="3284984"/>
              <a:ext cx="4475793" cy="302449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763688" y="6330806"/>
              <a:ext cx="522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lt"/>
                </a:rPr>
                <a:t>[</a:t>
              </a:r>
              <a:r>
                <a:rPr lang="ko-KR" altLang="en-US" sz="1600" dirty="0">
                  <a:latin typeface="+mn-lt"/>
                </a:rPr>
                <a:t>그림 </a:t>
              </a:r>
              <a:r>
                <a:rPr lang="en-US" altLang="ko-KR" sz="1600" dirty="0">
                  <a:latin typeface="+mn-lt"/>
                </a:rPr>
                <a:t>9-15] </a:t>
              </a:r>
              <a:r>
                <a:rPr lang="ko-KR" altLang="en-US" sz="1600" dirty="0">
                  <a:latin typeface="+mn-lt"/>
                </a:rPr>
                <a:t>배경이 두드러져 형이 보이지 않는 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심리학의 원리에 적용되는 웹 페이지 사례를 찾아보자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근접성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유사성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연속성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폐쇄성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형과 배경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심리학을 적용하여 웹 페이지를 분석해보고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중심의 설계인지 논의해보자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시지각</a:t>
            </a:r>
            <a:r>
              <a:rPr lang="ko-KR" altLang="en-US" dirty="0" smtClean="0"/>
              <a:t> 원리를 적용한 웹 페이지 구조화</a:t>
            </a:r>
            <a:endParaRPr lang="en-US" altLang="ko-KR" dirty="0" smtClean="0"/>
          </a:p>
          <a:p>
            <a:pPr lvl="3"/>
            <a:r>
              <a:rPr lang="ko-KR" altLang="en-US" dirty="0"/>
              <a:t>근접성의 원리를 이용한다</a:t>
            </a:r>
            <a:r>
              <a:rPr lang="en-US" altLang="ko-KR" dirty="0"/>
              <a:t>(</a:t>
            </a:r>
            <a:r>
              <a:rPr lang="ko-KR" altLang="en-US" dirty="0"/>
              <a:t>자주 단락을 나누어 유저의 시각적인 부담을 줄여준다</a:t>
            </a:r>
            <a:r>
              <a:rPr lang="en-US" altLang="ko-KR" dirty="0"/>
              <a:t>).</a:t>
            </a:r>
          </a:p>
          <a:p>
            <a:pPr lvl="3"/>
            <a:r>
              <a:rPr lang="ko-KR" altLang="en-US" dirty="0" smtClean="0"/>
              <a:t>단락과 </a:t>
            </a:r>
            <a:r>
              <a:rPr lang="ko-KR" altLang="en-US" dirty="0"/>
              <a:t>단락 사이에 충분한 여백을 둔다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정보를 </a:t>
            </a:r>
            <a:r>
              <a:rPr lang="ko-KR" altLang="en-US" dirty="0"/>
              <a:t>쉽고 명확하게 </a:t>
            </a:r>
            <a:r>
              <a:rPr lang="ko-KR" altLang="en-US" dirty="0" err="1" smtClean="0"/>
              <a:t>그룹핑한다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/>
              <a:t>공간에 의한 </a:t>
            </a:r>
            <a:r>
              <a:rPr lang="ko-KR" altLang="en-US" dirty="0" err="1"/>
              <a:t>그룹핑</a:t>
            </a:r>
            <a:r>
              <a:rPr lang="en-US" altLang="ko-KR" dirty="0"/>
              <a:t>, </a:t>
            </a:r>
            <a:r>
              <a:rPr lang="ko-KR" altLang="en-US" dirty="0"/>
              <a:t>형태에 의한 </a:t>
            </a:r>
            <a:r>
              <a:rPr lang="ko-KR" altLang="en-US" dirty="0" err="1"/>
              <a:t>그룹핑</a:t>
            </a:r>
            <a:r>
              <a:rPr lang="en-US" altLang="ko-KR" dirty="0"/>
              <a:t>, </a:t>
            </a:r>
            <a:r>
              <a:rPr lang="ko-KR" altLang="en-US" dirty="0"/>
              <a:t>백 그라운드 색에 </a:t>
            </a:r>
            <a:r>
              <a:rPr lang="ko-KR" altLang="en-US" dirty="0" smtClean="0"/>
              <a:t>의한 </a:t>
            </a:r>
            <a:r>
              <a:rPr lang="ko-KR" altLang="en-US" dirty="0" err="1"/>
              <a:t>그룹핑</a:t>
            </a:r>
            <a:r>
              <a:rPr lang="en-US" altLang="ko-KR" dirty="0"/>
              <a:t>, </a:t>
            </a:r>
            <a:r>
              <a:rPr lang="ko-KR" altLang="en-US" dirty="0"/>
              <a:t>외곽선에 의한 </a:t>
            </a:r>
            <a:r>
              <a:rPr lang="ko-KR" altLang="en-US" dirty="0" err="1"/>
              <a:t>그룹핑</a:t>
            </a:r>
            <a:r>
              <a:rPr lang="ko-KR" altLang="en-US" dirty="0"/>
              <a:t> 등</a:t>
            </a:r>
            <a:r>
              <a:rPr lang="en-US" altLang="ko-KR" dirty="0"/>
              <a:t>).</a:t>
            </a:r>
          </a:p>
          <a:p>
            <a:pPr lvl="3"/>
            <a:r>
              <a:rPr lang="ko-KR" altLang="en-US" dirty="0" smtClean="0"/>
              <a:t>중요한 </a:t>
            </a:r>
            <a:r>
              <a:rPr lang="ko-KR" altLang="en-US" dirty="0"/>
              <a:t>내용이 강조될 수 있도록 한다</a:t>
            </a:r>
            <a:r>
              <a:rPr lang="en-US" altLang="ko-KR" dirty="0"/>
              <a:t>(</a:t>
            </a:r>
            <a:r>
              <a:rPr lang="ko-KR" altLang="en-US" dirty="0"/>
              <a:t>넘버링과 글머리 표시</a:t>
            </a:r>
            <a:r>
              <a:rPr lang="en-US" altLang="ko-KR" dirty="0"/>
              <a:t>(▶, ◎)</a:t>
            </a:r>
            <a:r>
              <a:rPr lang="ko-KR" altLang="en-US" dirty="0"/>
              <a:t>를 활용하고 백그라운드 </a:t>
            </a:r>
            <a:r>
              <a:rPr lang="ko-KR" altLang="en-US" dirty="0" smtClean="0"/>
              <a:t>요소를 </a:t>
            </a:r>
            <a:r>
              <a:rPr lang="ko-KR" altLang="en-US" dirty="0" err="1" smtClean="0"/>
              <a:t>콘텐츠보다</a:t>
            </a:r>
            <a:r>
              <a:rPr lang="ko-KR" altLang="en-US" dirty="0" smtClean="0"/>
              <a:t> </a:t>
            </a:r>
            <a:r>
              <a:rPr lang="ko-KR" altLang="en-US" dirty="0"/>
              <a:t>강조하지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).</a:t>
            </a:r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효과적인 웹 페이지에서의 글쓰기</a:t>
            </a:r>
            <a:endParaRPr lang="en-US" altLang="ko-KR" dirty="0" smtClean="0"/>
          </a:p>
          <a:p>
            <a:pPr lvl="3"/>
            <a:r>
              <a:rPr lang="ko-KR" altLang="en-US" dirty="0"/>
              <a:t>효과적인 헤드라인을 사용한다</a:t>
            </a:r>
            <a:r>
              <a:rPr lang="en-US" altLang="ko-KR" dirty="0"/>
              <a:t>(</a:t>
            </a:r>
            <a:r>
              <a:rPr lang="ko-KR" altLang="en-US" dirty="0"/>
              <a:t>호기심을 자극하고</a:t>
            </a:r>
            <a:r>
              <a:rPr lang="en-US" altLang="ko-KR" dirty="0"/>
              <a:t>, </a:t>
            </a:r>
            <a:r>
              <a:rPr lang="ko-KR" altLang="en-US" dirty="0"/>
              <a:t>질문한다</a:t>
            </a:r>
            <a:r>
              <a:rPr lang="en-US" altLang="ko-KR" dirty="0"/>
              <a:t>).</a:t>
            </a:r>
          </a:p>
          <a:p>
            <a:pPr lvl="3"/>
            <a:r>
              <a:rPr lang="ko-KR" altLang="en-US" dirty="0" smtClean="0"/>
              <a:t>중간 </a:t>
            </a:r>
            <a:r>
              <a:rPr lang="ko-KR" altLang="en-US" dirty="0"/>
              <a:t>제목을 잘 활용하여 글의 이해를 돕는다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숫자나 </a:t>
            </a:r>
            <a:r>
              <a:rPr lang="ko-KR" altLang="en-US" dirty="0"/>
              <a:t>통계 등 구체적인 내용을 사용한다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글의 </a:t>
            </a:r>
            <a:r>
              <a:rPr lang="ko-KR" altLang="en-US" dirty="0"/>
              <a:t>핵심을 쉽게 파악할 수 있도록 한다</a:t>
            </a:r>
            <a:r>
              <a:rPr lang="en-US" altLang="ko-KR" dirty="0"/>
              <a:t>(</a:t>
            </a:r>
            <a:r>
              <a:rPr lang="ko-KR" altLang="en-US" dirty="0"/>
              <a:t>중요한 내용과 결론을 먼저 보여주거나 앞부분에 별도의 </a:t>
            </a:r>
            <a:r>
              <a:rPr lang="ko-KR" altLang="en-US" dirty="0" smtClean="0"/>
              <a:t>요약문을 </a:t>
            </a:r>
            <a:r>
              <a:rPr lang="ko-KR" altLang="en-US" dirty="0"/>
              <a:t>제공한다</a:t>
            </a:r>
            <a:r>
              <a:rPr lang="en-US" altLang="ko-KR" dirty="0"/>
              <a:t>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시지각</a:t>
            </a:r>
            <a:r>
              <a:rPr lang="ko-KR" altLang="en-US" dirty="0" smtClean="0"/>
              <a:t> 원리를 적용한 웹 페이지 구조화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텍스트에 도형을 사용한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pPr lvl="3"/>
            <a:r>
              <a:rPr lang="ko-KR" altLang="en-US" dirty="0"/>
              <a:t>지루하고 한눈에 들어오지 않는 나열형 텍스트에 도형을 사용하여 월별 내용을 보기 쉽게 만들었다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도형으로 인한 여백으로 </a:t>
            </a:r>
            <a:r>
              <a:rPr lang="ko-KR" altLang="en-US" dirty="0"/>
              <a:t>월별 내용이 </a:t>
            </a:r>
            <a:r>
              <a:rPr lang="ko-KR" altLang="en-US" dirty="0" err="1"/>
              <a:t>그룹핑되어</a:t>
            </a:r>
            <a:r>
              <a:rPr lang="ko-KR" altLang="en-US" dirty="0"/>
              <a:t>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87624" y="2924944"/>
            <a:ext cx="5229322" cy="3690932"/>
            <a:chOff x="1187624" y="3028950"/>
            <a:chExt cx="5229322" cy="3690932"/>
          </a:xfrm>
        </p:grpSpPr>
        <p:pic>
          <p:nvPicPr>
            <p:cNvPr id="3075" name="Picture 3" descr="C:\Users\Hiya\Desktop\Task\001_한빛_강의교안\ch09\ch09-1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3028950"/>
              <a:ext cx="4746873" cy="32998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187624" y="6381328"/>
              <a:ext cx="522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[</a:t>
              </a:r>
              <a:r>
                <a:rPr lang="ko-KR" altLang="en-US" sz="1600" dirty="0"/>
                <a:t>그림 </a:t>
              </a:r>
              <a:r>
                <a:rPr lang="en-US" altLang="ko-KR" sz="1600" dirty="0"/>
                <a:t>9-16] </a:t>
              </a:r>
              <a:r>
                <a:rPr lang="ko-KR" altLang="en-US" sz="1600" dirty="0"/>
                <a:t>근접성의 원리에 따른 </a:t>
              </a:r>
              <a:r>
                <a:rPr lang="ko-KR" altLang="en-US" sz="1600" dirty="0" err="1"/>
                <a:t>그룹핑</a:t>
              </a:r>
              <a:endParaRPr lang="ko-KR" alt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시지각</a:t>
            </a:r>
            <a:r>
              <a:rPr lang="ko-KR" altLang="en-US" dirty="0"/>
              <a:t> 원리를 적용한 웹 페이지 구조화 사례</a:t>
            </a:r>
            <a:endParaRPr lang="en-US" altLang="ko-KR" dirty="0"/>
          </a:p>
          <a:p>
            <a:pPr lvl="1"/>
            <a:r>
              <a:rPr lang="ko-KR" altLang="en-US" dirty="0" smtClean="0"/>
              <a:t>유사성에 의한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pPr lvl="3"/>
            <a:r>
              <a:rPr lang="ko-KR" altLang="en-US" dirty="0"/>
              <a:t>백그라운드 색으로 단락을 구분하여 각 단락의 제목과 내용을 쉽게 파악할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98862" y="2708920"/>
            <a:ext cx="5229322" cy="3744416"/>
            <a:chOff x="998862" y="2512016"/>
            <a:chExt cx="5229322" cy="3744416"/>
          </a:xfrm>
        </p:grpSpPr>
        <p:pic>
          <p:nvPicPr>
            <p:cNvPr id="4098" name="Picture 2" descr="C:\Users\Hiya\Desktop\Task\001_한빛_강의교안\ch09\ch09-1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75" y="2512016"/>
              <a:ext cx="4145409" cy="33627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98862" y="5917878"/>
              <a:ext cx="522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[</a:t>
              </a:r>
              <a:r>
                <a:rPr lang="ko-KR" altLang="en-US" sz="1600" dirty="0"/>
                <a:t>그림 </a:t>
              </a:r>
              <a:r>
                <a:rPr lang="en-US" altLang="ko-KR" sz="1600" dirty="0"/>
                <a:t>9-17] </a:t>
              </a:r>
              <a:r>
                <a:rPr lang="ko-KR" altLang="en-US" sz="1600" dirty="0"/>
                <a:t>유사성에 의한 </a:t>
              </a:r>
              <a:r>
                <a:rPr lang="ko-KR" altLang="en-US" sz="1600" dirty="0" err="1"/>
                <a:t>그룹핑</a:t>
              </a:r>
              <a:endParaRPr lang="ko-KR" alt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시지각</a:t>
            </a:r>
            <a:r>
              <a:rPr lang="ko-KR" altLang="en-US" dirty="0"/>
              <a:t> 원리를 적용한 웹 페이지 구조화 사례</a:t>
            </a:r>
            <a:endParaRPr lang="en-US" altLang="ko-KR" dirty="0"/>
          </a:p>
          <a:p>
            <a:pPr lvl="1"/>
            <a:r>
              <a:rPr lang="ko-KR" altLang="en-US" dirty="0" smtClean="0"/>
              <a:t>컬러와 아이콘을 사용한 구분</a:t>
            </a:r>
            <a:endParaRPr lang="en-US" altLang="ko-KR" dirty="0" smtClean="0"/>
          </a:p>
          <a:p>
            <a:pPr lvl="3"/>
            <a:r>
              <a:rPr lang="ko-KR" altLang="en-US" dirty="0"/>
              <a:t>컬러와 아이콘을 사용하여 제목 타이틀을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ko-KR" altLang="en-US" dirty="0" smtClean="0"/>
              <a:t>텍스트와 </a:t>
            </a:r>
            <a:r>
              <a:rPr lang="ko-KR" altLang="en-US" dirty="0"/>
              <a:t>시각적으로 잘 </a:t>
            </a:r>
            <a:r>
              <a:rPr lang="ko-KR" altLang="en-US" dirty="0" smtClean="0"/>
              <a:t>구분함</a:t>
            </a:r>
            <a:endParaRPr lang="en-US" altLang="ko-KR" dirty="0" smtClean="0"/>
          </a:p>
          <a:p>
            <a:pPr lvl="3"/>
            <a:r>
              <a:rPr lang="ko-KR" altLang="en-US" dirty="0"/>
              <a:t>중요한 내용이 </a:t>
            </a:r>
            <a:r>
              <a:rPr lang="ko-KR" altLang="en-US" dirty="0" smtClean="0"/>
              <a:t>강조될 </a:t>
            </a:r>
            <a:r>
              <a:rPr lang="ko-KR" altLang="en-US" dirty="0"/>
              <a:t>수 있도록 다른 색상을 사용하여 쉽게 눈에 </a:t>
            </a:r>
            <a:r>
              <a:rPr lang="ko-KR" altLang="en-US" dirty="0" err="1" smtClean="0"/>
              <a:t>띄도록함</a:t>
            </a:r>
            <a:endParaRPr lang="ko-KR" altLang="en-US" dirty="0"/>
          </a:p>
        </p:txBody>
      </p:sp>
      <p:pic>
        <p:nvPicPr>
          <p:cNvPr id="5122" name="Picture 2" descr="C:\Users\Hiya\Desktop\Task\001_한빛_강의교안\ch09\ch09-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64266"/>
            <a:ext cx="3845397" cy="38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시지각</a:t>
            </a:r>
            <a:r>
              <a:rPr lang="ko-KR" altLang="en-US" dirty="0"/>
              <a:t> 원리를 적용한 웹 페이지 구조화 사례</a:t>
            </a:r>
            <a:endParaRPr lang="en-US" altLang="ko-KR" dirty="0"/>
          </a:p>
          <a:p>
            <a:pPr lvl="1"/>
            <a:r>
              <a:rPr lang="ko-KR" altLang="en-US" dirty="0" smtClean="0"/>
              <a:t>호기심을 자극하는 타이틀로 유도</a:t>
            </a:r>
            <a:endParaRPr lang="en-US" altLang="ko-KR" dirty="0" smtClean="0"/>
          </a:p>
          <a:p>
            <a:pPr lvl="3"/>
            <a:r>
              <a:rPr lang="ko-KR" altLang="en-US" dirty="0"/>
              <a:t>호기심을 자극하는 타이틀로 관심을 유도하고 </a:t>
            </a:r>
            <a:r>
              <a:rPr lang="en-US" altLang="ko-KR" dirty="0"/>
              <a:t>A, B,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유형에 따라 백그라운드 </a:t>
            </a:r>
            <a:r>
              <a:rPr lang="ko-KR" altLang="en-US" dirty="0"/>
              <a:t>색상을 다르게 하여</a:t>
            </a:r>
            <a:r>
              <a:rPr lang="en-US" altLang="ko-KR" dirty="0"/>
              <a:t>, </a:t>
            </a:r>
            <a:r>
              <a:rPr lang="ko-KR" altLang="en-US" dirty="0"/>
              <a:t>글자가 </a:t>
            </a:r>
            <a:r>
              <a:rPr lang="ko-KR" altLang="en-US" dirty="0" smtClean="0"/>
              <a:t>많은 </a:t>
            </a:r>
            <a:r>
              <a:rPr lang="ko-KR" altLang="en-US" dirty="0"/>
              <a:t>페이지라도 한눈에 내용이 들어올 수 있도록 </a:t>
            </a:r>
            <a:r>
              <a:rPr lang="ko-KR" altLang="en-US" dirty="0" smtClean="0"/>
              <a:t>시각적인 </a:t>
            </a:r>
            <a:r>
              <a:rPr lang="ko-KR" altLang="en-US" dirty="0" err="1" smtClean="0"/>
              <a:t>집중도를</a:t>
            </a:r>
            <a:r>
              <a:rPr lang="ko-KR" altLang="en-US" dirty="0" smtClean="0"/>
              <a:t> </a:t>
            </a:r>
            <a:r>
              <a:rPr lang="ko-KR" altLang="en-US" dirty="0"/>
              <a:t>높였다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C:\Users\Hiya\Desktop\Task\001_한빛_강의교안\ch09\ch09-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19380"/>
            <a:ext cx="2875490" cy="390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시지각</a:t>
            </a:r>
            <a:r>
              <a:rPr lang="ko-KR" altLang="en-US" dirty="0"/>
              <a:t> 원리를 적용한 웹 페이지 구조화 사례</a:t>
            </a:r>
            <a:endParaRPr lang="en-US" altLang="ko-KR" dirty="0"/>
          </a:p>
          <a:p>
            <a:pPr lvl="1"/>
            <a:r>
              <a:rPr lang="ko-KR" altLang="en-US" dirty="0" smtClean="0"/>
              <a:t>분리를 통한 시각화</a:t>
            </a:r>
            <a:endParaRPr lang="en-US" altLang="ko-KR" dirty="0" smtClean="0"/>
          </a:p>
          <a:p>
            <a:pPr lvl="2"/>
            <a:r>
              <a:rPr lang="ko-KR" altLang="en-US" dirty="0"/>
              <a:t>까다롭게 느껴질 수 있는 설명을 각 과정으로 </a:t>
            </a:r>
            <a:r>
              <a:rPr lang="ko-KR" altLang="en-US" dirty="0" smtClean="0"/>
              <a:t>분리하여 한눈에 </a:t>
            </a:r>
            <a:r>
              <a:rPr lang="ko-KR" altLang="en-US" dirty="0"/>
              <a:t>파악하기 쉽게 </a:t>
            </a:r>
            <a:r>
              <a:rPr lang="ko-KR" altLang="en-US" dirty="0" smtClean="0"/>
              <a:t>시각화함</a:t>
            </a:r>
            <a:endParaRPr lang="en-US" altLang="ko-KR" dirty="0" smtClean="0"/>
          </a:p>
          <a:p>
            <a:pPr lvl="2"/>
            <a:r>
              <a:rPr lang="ko-KR" altLang="en-US" dirty="0"/>
              <a:t>보조 내용과 </a:t>
            </a:r>
            <a:r>
              <a:rPr lang="ko-KR" altLang="en-US" dirty="0" smtClean="0"/>
              <a:t>주요 내용의 </a:t>
            </a:r>
            <a:r>
              <a:rPr lang="ko-KR" altLang="en-US" dirty="0"/>
              <a:t>글자 색을 다르게 하여 군더더기 설명을 </a:t>
            </a:r>
            <a:r>
              <a:rPr lang="ko-KR" altLang="en-US" dirty="0" smtClean="0"/>
              <a:t>제외한 중요한 </a:t>
            </a:r>
            <a:r>
              <a:rPr lang="ko-KR" altLang="en-US" dirty="0"/>
              <a:t>흐름에 집중할 수 있게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3382086"/>
            <a:ext cx="4620046" cy="247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시지각</a:t>
            </a:r>
            <a:r>
              <a:rPr lang="ko-KR" altLang="en-US" dirty="0"/>
              <a:t> 원리를 적용한 웹 페이지 구조화 사례</a:t>
            </a:r>
            <a:endParaRPr lang="en-US" altLang="ko-KR" dirty="0"/>
          </a:p>
          <a:p>
            <a:pPr lvl="1"/>
            <a:r>
              <a:rPr lang="ko-KR" altLang="en-US" dirty="0" smtClean="0"/>
              <a:t>외곽선과 백그라운드 컬러로 구분한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pPr lvl="3"/>
            <a:r>
              <a:rPr lang="ko-KR" altLang="en-US" dirty="0"/>
              <a:t>폐쇄성의 원리에 따라 외곽선과 백그라운드 컬러를 </a:t>
            </a:r>
            <a:r>
              <a:rPr lang="ko-KR" altLang="en-US" dirty="0" smtClean="0"/>
              <a:t>구분하여 </a:t>
            </a:r>
            <a:r>
              <a:rPr lang="ko-KR" altLang="en-US" dirty="0" err="1"/>
              <a:t>그룹핑되어</a:t>
            </a:r>
            <a:r>
              <a:rPr lang="ko-KR" altLang="en-US" dirty="0"/>
              <a:t>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3"/>
            <a:r>
              <a:rPr lang="ko-KR" altLang="en-US" dirty="0"/>
              <a:t>효과적인 중간 </a:t>
            </a:r>
            <a:r>
              <a:rPr lang="ko-KR" altLang="en-US" dirty="0" smtClean="0"/>
              <a:t>제목으로 글의 </a:t>
            </a:r>
            <a:r>
              <a:rPr lang="ko-KR" altLang="en-US" dirty="0"/>
              <a:t>내용을 쉽게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파악할 </a:t>
            </a:r>
            <a:r>
              <a:rPr lang="ko-KR" altLang="en-US" dirty="0"/>
              <a:t>수 있도록 하였으며 중요한 </a:t>
            </a:r>
            <a:r>
              <a:rPr lang="ko-KR" altLang="en-US" dirty="0" smtClean="0"/>
              <a:t>내용이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강조될 </a:t>
            </a:r>
            <a:r>
              <a:rPr lang="ko-KR" altLang="en-US" dirty="0"/>
              <a:t>수 있도록 큰 제목과 보색의 컬러를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사용하여 </a:t>
            </a:r>
            <a:r>
              <a:rPr lang="ko-KR" altLang="en-US" dirty="0" err="1"/>
              <a:t>주목성을</a:t>
            </a:r>
            <a:r>
              <a:rPr lang="ko-KR" altLang="en-US" dirty="0"/>
              <a:t> </a:t>
            </a:r>
            <a:r>
              <a:rPr lang="ko-KR" altLang="en-US" dirty="0" smtClean="0"/>
              <a:t>높였음</a:t>
            </a:r>
            <a:endParaRPr lang="ko-KR" altLang="en-US" dirty="0"/>
          </a:p>
        </p:txBody>
      </p:sp>
      <p:pic>
        <p:nvPicPr>
          <p:cNvPr id="8195" name="Picture 3" descr="C:\Users\Hiya\Desktop\Task\001_한빛_강의교안\ch09\ch09-2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48880"/>
            <a:ext cx="2286374" cy="37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19142" y="6284059"/>
            <a:ext cx="54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9-21] </a:t>
            </a:r>
            <a:r>
              <a:rPr lang="ko-KR" altLang="en-US" sz="1600" dirty="0"/>
              <a:t>외곽선과 백그라운드 컬러로 구분한 </a:t>
            </a:r>
            <a:r>
              <a:rPr lang="ko-KR" altLang="en-US" sz="1600" dirty="0" err="1" smtClean="0"/>
              <a:t>그룹핑</a:t>
            </a:r>
            <a:endParaRPr lang="ko-KR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효과적인 웹 페이지에서의 글쓰기 사례</a:t>
            </a:r>
            <a:endParaRPr lang="en-US" altLang="ko-KR" dirty="0" smtClean="0"/>
          </a:p>
          <a:p>
            <a:pPr lvl="1"/>
            <a:r>
              <a:rPr lang="ko-KR" altLang="en-US" dirty="0"/>
              <a:t>효과적인 헤드라인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3"/>
            <a:r>
              <a:rPr lang="ko-KR" altLang="en-US" dirty="0"/>
              <a:t>간결하고 핵심적이고 자극적인 제목을 사용하고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소제목을 </a:t>
            </a:r>
            <a:r>
              <a:rPr lang="ko-KR" altLang="en-US" dirty="0"/>
              <a:t>통해 글의 각 단락을 요약하였다</a:t>
            </a:r>
            <a:r>
              <a:rPr lang="en-US" altLang="ko-KR" dirty="0"/>
              <a:t>. </a:t>
            </a:r>
            <a:r>
              <a:rPr lang="ko-KR" altLang="en-US" dirty="0"/>
              <a:t>여백 </a:t>
            </a:r>
            <a:r>
              <a:rPr lang="ko-KR" altLang="en-US" dirty="0" smtClean="0"/>
              <a:t>활용과 글머리 </a:t>
            </a:r>
            <a:r>
              <a:rPr lang="ko-KR" altLang="en-US" dirty="0"/>
              <a:t>아이콘으로 텍스트를 </a:t>
            </a:r>
            <a:r>
              <a:rPr lang="ko-KR" altLang="en-US" dirty="0" err="1" smtClean="0"/>
              <a:t>그룹핑해</a:t>
            </a:r>
            <a:r>
              <a:rPr lang="ko-KR" altLang="en-US" dirty="0" smtClean="0"/>
              <a:t> 주는 </a:t>
            </a:r>
            <a:r>
              <a:rPr lang="ko-KR" altLang="en-US" dirty="0"/>
              <a:t>효과가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699792" y="2765075"/>
            <a:ext cx="3885343" cy="3688261"/>
            <a:chOff x="2699792" y="2765075"/>
            <a:chExt cx="3885343" cy="3688261"/>
          </a:xfrm>
        </p:grpSpPr>
        <p:pic>
          <p:nvPicPr>
            <p:cNvPr id="9218" name="Picture 2" descr="C:\Users\Hiya\Desktop\Task\001_한빛_강의교안\ch09\ch09-2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3112" y="2765075"/>
              <a:ext cx="2886498" cy="325465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99792" y="6114782"/>
              <a:ext cx="38853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[</a:t>
              </a:r>
              <a:r>
                <a:rPr lang="ko-KR" altLang="en-US" sz="1600" dirty="0"/>
                <a:t>그림 </a:t>
              </a:r>
              <a:r>
                <a:rPr lang="en-US" altLang="ko-KR" sz="1600" dirty="0"/>
                <a:t>9-22] </a:t>
              </a:r>
              <a:r>
                <a:rPr lang="ko-KR" altLang="en-US" sz="1600" dirty="0"/>
                <a:t>효과적인 헤드라인의 사용</a:t>
              </a:r>
              <a:endParaRPr lang="ko-KR" alt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게슈탈트</a:t>
            </a:r>
            <a:r>
              <a:rPr lang="ko-KR" altLang="en-US" dirty="0"/>
              <a:t> 심리학과 인터페이스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err="1"/>
              <a:t>시지각</a:t>
            </a:r>
            <a:r>
              <a:rPr lang="ko-KR" altLang="en-US" dirty="0"/>
              <a:t> 원리를 적용한 웹 페이지 구조화 작업</a:t>
            </a: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효과적인 웹 페이지에서의 글쓰기 </a:t>
            </a:r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번호를 통한 구분</a:t>
            </a:r>
            <a:endParaRPr lang="en-US" altLang="ko-KR" dirty="0" smtClean="0"/>
          </a:p>
          <a:p>
            <a:pPr lvl="3"/>
            <a:r>
              <a:rPr lang="ko-KR" altLang="en-US" dirty="0"/>
              <a:t>자칫 복잡할 수 있는 조리 방법에 번호를 매겨 쉽게 </a:t>
            </a:r>
            <a:r>
              <a:rPr lang="ko-KR" altLang="en-US" dirty="0" smtClean="0"/>
              <a:t>구분함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단락과 </a:t>
            </a:r>
            <a:r>
              <a:rPr lang="ko-KR" altLang="en-US" dirty="0"/>
              <a:t>단락의 중간에 라인으로 </a:t>
            </a:r>
            <a:r>
              <a:rPr lang="ko-KR" altLang="en-US" dirty="0" smtClean="0"/>
              <a:t>구분해주어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</a:t>
            </a:r>
            <a:r>
              <a:rPr lang="ko-KR" altLang="en-US" dirty="0"/>
              <a:t>효과를 </a:t>
            </a:r>
            <a:r>
              <a:rPr lang="ko-KR" altLang="en-US" dirty="0" smtClean="0"/>
              <a:t>높였음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15616" y="2564904"/>
            <a:ext cx="3885343" cy="4057709"/>
            <a:chOff x="1115616" y="2564904"/>
            <a:chExt cx="3885343" cy="4057709"/>
          </a:xfrm>
        </p:grpSpPr>
        <p:pic>
          <p:nvPicPr>
            <p:cNvPr id="10242" name="Picture 2" descr="C:\Users\Hiya\Desktop\Task\001_한빛_강의교안\ch09\ch09-24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564904"/>
              <a:ext cx="3870894" cy="3649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15616" y="6284059"/>
              <a:ext cx="38853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+mj-lt"/>
                </a:rPr>
                <a:t>[</a:t>
              </a:r>
              <a:r>
                <a:rPr lang="ko-KR" altLang="en-US" sz="1600" dirty="0">
                  <a:latin typeface="+mj-lt"/>
                </a:rPr>
                <a:t>그림 </a:t>
              </a:r>
              <a:r>
                <a:rPr lang="en-US" altLang="ko-KR" sz="1600" dirty="0">
                  <a:latin typeface="+mj-lt"/>
                </a:rPr>
                <a:t>9-24] </a:t>
              </a:r>
              <a:r>
                <a:rPr lang="ko-KR" altLang="en-US" sz="1600" dirty="0">
                  <a:latin typeface="+mj-lt"/>
                </a:rPr>
                <a:t>번호를 통한 구분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효과적인 웹 페이지에서의 글쓰기 사례</a:t>
            </a:r>
            <a:endParaRPr lang="en-US" altLang="ko-KR" dirty="0"/>
          </a:p>
          <a:p>
            <a:pPr lvl="1"/>
            <a:r>
              <a:rPr lang="ko-KR" altLang="en-US" dirty="0" smtClean="0"/>
              <a:t>내용을 요약한 중간 제목과 적절한 넘버링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3"/>
            <a:r>
              <a:rPr lang="ko-KR" altLang="en-US" dirty="0"/>
              <a:t>내용을 요약한 중간 제목을 활용하여 쉽게 글의 내용을 파악할 수 </a:t>
            </a:r>
            <a:r>
              <a:rPr lang="ko-KR" altLang="en-US" dirty="0" smtClean="0"/>
              <a:t>있게 함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971600" y="2348880"/>
            <a:ext cx="5400600" cy="4130219"/>
            <a:chOff x="971600" y="2348880"/>
            <a:chExt cx="5400600" cy="4130219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1600" y="2348880"/>
              <a:ext cx="4766585" cy="37642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71600" y="6140545"/>
              <a:ext cx="540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[</a:t>
              </a:r>
              <a:r>
                <a:rPr lang="ko-KR" altLang="en-US" sz="1600" dirty="0"/>
                <a:t>그림 </a:t>
              </a:r>
              <a:r>
                <a:rPr lang="en-US" altLang="ko-KR" sz="1600" dirty="0"/>
                <a:t>9-25] </a:t>
              </a:r>
              <a:r>
                <a:rPr lang="ko-KR" altLang="en-US" sz="1600" dirty="0"/>
                <a:t>내용을 요약한 중간 제목과 넘버링 활용</a:t>
              </a:r>
              <a:endParaRPr lang="ko-KR" altLang="en-US" sz="16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효과적인 웹 페이지에서의 글쓰기 </a:t>
            </a:r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효과적인 넘버링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헤드라인 사용</a:t>
            </a:r>
            <a:endParaRPr lang="en-US" altLang="ko-KR" dirty="0" smtClean="0"/>
          </a:p>
          <a:p>
            <a:pPr lvl="3"/>
            <a:r>
              <a:rPr lang="ko-KR" altLang="en-US" dirty="0"/>
              <a:t>사각 </a:t>
            </a:r>
            <a:r>
              <a:rPr lang="ko-KR" altLang="en-US" dirty="0" err="1"/>
              <a:t>그리드와</a:t>
            </a:r>
            <a:r>
              <a:rPr lang="ko-KR" altLang="en-US" dirty="0"/>
              <a:t> 숫자</a:t>
            </a:r>
            <a:r>
              <a:rPr lang="en-US" altLang="ko-KR" dirty="0"/>
              <a:t>, </a:t>
            </a:r>
            <a:r>
              <a:rPr lang="ko-KR" altLang="en-US" dirty="0"/>
              <a:t>오렌지색을 사용하여 시각적으로 단락을 크게 나누어주었고</a:t>
            </a:r>
            <a:r>
              <a:rPr lang="en-US" altLang="ko-KR" dirty="0"/>
              <a:t>, </a:t>
            </a:r>
            <a:r>
              <a:rPr lang="ko-KR" altLang="en-US" dirty="0"/>
              <a:t>숫자와 기호로 내용을 </a:t>
            </a:r>
            <a:r>
              <a:rPr lang="ko-KR" altLang="en-US" dirty="0" smtClean="0"/>
              <a:t>정리함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내용을 </a:t>
            </a:r>
            <a:r>
              <a:rPr lang="ko-KR" altLang="en-US" dirty="0"/>
              <a:t>요약한 소제목으로 내용을 쉽게 파악할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63688" y="2995857"/>
            <a:ext cx="5400600" cy="3673503"/>
            <a:chOff x="1763688" y="2995857"/>
            <a:chExt cx="5400600" cy="3673503"/>
          </a:xfrm>
        </p:grpSpPr>
        <p:pic>
          <p:nvPicPr>
            <p:cNvPr id="12290" name="Picture 2" descr="C:\Users\Hiya\Desktop\Task\001_한빛_강의교안\ch09\ch09-26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3759" y="2995857"/>
              <a:ext cx="3510329" cy="33134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763688" y="6330806"/>
              <a:ext cx="540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[</a:t>
              </a:r>
              <a:r>
                <a:rPr lang="ko-KR" altLang="en-US" sz="1600" dirty="0"/>
                <a:t>그림 </a:t>
              </a:r>
              <a:r>
                <a:rPr lang="en-US" altLang="ko-KR" sz="1600" dirty="0"/>
                <a:t>9-26] </a:t>
              </a:r>
              <a:r>
                <a:rPr lang="ko-KR" altLang="en-US" sz="1600" dirty="0"/>
                <a:t>넘버링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여백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컬러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헤드라인 사용</a:t>
              </a:r>
              <a:endParaRPr lang="ko-KR" altLang="en-US" sz="16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sz="2800" dirty="0" smtClean="0"/>
              <a:t>02 </a:t>
            </a:r>
            <a:r>
              <a:rPr lang="ko-KR" altLang="en-US" sz="2800" dirty="0" err="1" smtClean="0"/>
              <a:t>시지각</a:t>
            </a:r>
            <a:r>
              <a:rPr lang="ko-KR" altLang="en-US" sz="2800" dirty="0" smtClean="0"/>
              <a:t> 원리를 적용한 웹 페이지 구조와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</a:t>
            </a:r>
            <a:r>
              <a:rPr lang="ko-KR" altLang="en-US" dirty="0"/>
              <a:t>보기 편한 </a:t>
            </a:r>
            <a:r>
              <a:rPr lang="ko-KR" altLang="en-US" dirty="0" err="1"/>
              <a:t>시지각</a:t>
            </a:r>
            <a:r>
              <a:rPr lang="ko-KR" altLang="en-US" dirty="0"/>
              <a:t> 원리가 적용된 웹 페이지 사례를 찾아보고</a:t>
            </a:r>
            <a:r>
              <a:rPr lang="en-US" altLang="ko-KR" dirty="0"/>
              <a:t>, </a:t>
            </a:r>
            <a:r>
              <a:rPr lang="ko-KR" altLang="en-US" dirty="0"/>
              <a:t>어떠한 원리가 적용되었는지 </a:t>
            </a:r>
            <a:r>
              <a:rPr lang="ko-KR" altLang="en-US" dirty="0" smtClean="0"/>
              <a:t>분석해보자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웹 페이지에서 마음에 드는 글쓰기 사례를 찾아보고</a:t>
            </a:r>
            <a:r>
              <a:rPr lang="en-US" altLang="ko-KR" dirty="0"/>
              <a:t>, </a:t>
            </a:r>
            <a:r>
              <a:rPr lang="ko-KR" altLang="en-US" dirty="0"/>
              <a:t>어떠한 점이 마음에 드는지 그 이유를 설명해보자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73875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/>
              <a:t>게슈탈트</a:t>
            </a:r>
            <a:r>
              <a:rPr lang="en-US" altLang="ko-KR" dirty="0" smtClean="0"/>
              <a:t>(gestalt)</a:t>
            </a:r>
            <a:r>
              <a:rPr lang="ko-KR" altLang="en-US" dirty="0" smtClean="0"/>
              <a:t>란</a:t>
            </a: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뜻하는 독일어임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심리학은 인간의 심리적으로 형태를 어떻게 인지하는지에 대한 기초 원리임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웹사이트 인터페이스를 설계할 </a:t>
            </a:r>
            <a:r>
              <a:rPr lang="ko-KR" altLang="en-US" dirty="0" err="1" smtClean="0"/>
              <a:t>떄</a:t>
            </a:r>
            <a:r>
              <a:rPr lang="ko-KR" altLang="en-US" dirty="0" smtClean="0"/>
              <a:t> 응용할 수 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지각 심리학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인간의 눈과 두뇌가 </a:t>
            </a:r>
            <a:r>
              <a:rPr lang="ko-KR" altLang="en-US" dirty="0"/>
              <a:t>지각 과정에서 어떻게 작용하는가를 측정하는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시지각</a:t>
            </a:r>
            <a:r>
              <a:rPr lang="ko-KR" altLang="en-US" dirty="0" smtClean="0"/>
              <a:t> 원리에 기반한 지식의 대부분은 </a:t>
            </a:r>
            <a:r>
              <a:rPr lang="ko-KR" altLang="en-US" dirty="0" err="1" smtClean="0"/>
              <a:t>게슈탈트</a:t>
            </a:r>
            <a:r>
              <a:rPr lang="ko-KR" altLang="en-US" dirty="0" smtClean="0"/>
              <a:t> </a:t>
            </a:r>
            <a:r>
              <a:rPr lang="ko-KR" altLang="en-US" dirty="0"/>
              <a:t>이론을 바탕으로 하였으며</a:t>
            </a:r>
            <a:r>
              <a:rPr lang="en-US" altLang="ko-KR" dirty="0"/>
              <a:t>, </a:t>
            </a:r>
            <a:r>
              <a:rPr lang="ko-KR" altLang="en-US" dirty="0"/>
              <a:t>이를 심리학적 연구로 </a:t>
            </a:r>
            <a:r>
              <a:rPr lang="ko-KR" altLang="en-US" dirty="0" smtClean="0"/>
              <a:t>연결시킨 </a:t>
            </a:r>
            <a:r>
              <a:rPr lang="ko-KR" altLang="en-US" dirty="0"/>
              <a:t>분야가 </a:t>
            </a:r>
            <a:r>
              <a:rPr lang="ko-KR" altLang="en-US" dirty="0" err="1"/>
              <a:t>게슈탈트</a:t>
            </a:r>
            <a:r>
              <a:rPr lang="ko-KR" altLang="en-US" dirty="0"/>
              <a:t> </a:t>
            </a:r>
            <a:r>
              <a:rPr lang="ko-KR" altLang="en-US" dirty="0" smtClean="0"/>
              <a:t>심리학임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73875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/>
              <a:t>게슈탈트</a:t>
            </a:r>
            <a:r>
              <a:rPr lang="ko-KR" altLang="en-US" dirty="0"/>
              <a:t> </a:t>
            </a:r>
            <a:r>
              <a:rPr lang="ko-KR" altLang="en-US" dirty="0" smtClean="0"/>
              <a:t>심리학의 기반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심리학은   ① 근접한 </a:t>
            </a:r>
            <a:r>
              <a:rPr lang="ko-KR" altLang="en-US" dirty="0"/>
              <a:t>것끼리</a:t>
            </a:r>
            <a:r>
              <a:rPr lang="en-US" altLang="ko-KR" dirty="0"/>
              <a:t>, </a:t>
            </a:r>
            <a:r>
              <a:rPr lang="ko-KR" altLang="en-US" dirty="0" smtClean="0"/>
              <a:t>② 유사한 </a:t>
            </a:r>
            <a:r>
              <a:rPr lang="ko-KR" altLang="en-US" dirty="0"/>
              <a:t>것끼리</a:t>
            </a:r>
            <a:r>
              <a:rPr lang="en-US" altLang="ko-KR" dirty="0"/>
              <a:t>, </a:t>
            </a:r>
            <a:r>
              <a:rPr lang="ko-KR" altLang="en-US" dirty="0" smtClean="0"/>
              <a:t>③ 닫힌 </a:t>
            </a:r>
            <a:r>
              <a:rPr lang="ko-KR" altLang="en-US" dirty="0"/>
              <a:t>모양을 이루는 것끼리</a:t>
            </a:r>
            <a:r>
              <a:rPr lang="en-US" altLang="ko-KR" dirty="0"/>
              <a:t>, </a:t>
            </a:r>
            <a:r>
              <a:rPr lang="ko-KR" altLang="en-US" dirty="0"/>
              <a:t>④</a:t>
            </a:r>
            <a:r>
              <a:rPr lang="ko-KR" altLang="en-US" dirty="0" smtClean="0"/>
              <a:t> </a:t>
            </a:r>
            <a:r>
              <a:rPr lang="ko-KR" altLang="en-US" dirty="0"/>
              <a:t>좋은 </a:t>
            </a:r>
            <a:r>
              <a:rPr lang="ko-KR" altLang="en-US" dirty="0" smtClean="0"/>
              <a:t>연속을 </a:t>
            </a:r>
            <a:r>
              <a:rPr lang="ko-KR" altLang="en-US" dirty="0"/>
              <a:t>하고 있는 것끼리</a:t>
            </a:r>
            <a:r>
              <a:rPr lang="en-US" altLang="ko-KR" dirty="0"/>
              <a:t>, </a:t>
            </a:r>
            <a:r>
              <a:rPr lang="ko-KR" altLang="en-US" dirty="0" smtClean="0"/>
              <a:t>⑤ </a:t>
            </a:r>
            <a:r>
              <a:rPr lang="ko-KR" altLang="en-US" dirty="0"/>
              <a:t>좋은 모양을 만드는 것끼리 한데 모으면 보기가 좋아진다는 사실에 근거를 </a:t>
            </a:r>
            <a:r>
              <a:rPr lang="ko-KR" altLang="en-US" dirty="0" smtClean="0"/>
              <a:t>두고 있음</a:t>
            </a:r>
            <a:endParaRPr lang="en-US" altLang="ko-KR" dirty="0" smtClean="0"/>
          </a:p>
        </p:txBody>
      </p:sp>
      <p:pic>
        <p:nvPicPr>
          <p:cNvPr id="1026" name="Picture 2" descr="C:\Users\Hiya\Desktop\Task\001_한빛_강의교안\ch09\ch09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7405250" cy="31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5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73875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게슈탈트</a:t>
            </a:r>
            <a:r>
              <a:rPr lang="ko-KR" altLang="en-US" dirty="0" smtClean="0"/>
              <a:t> 심리학이란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두 종류의 다른 기능을 가진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개의 버튼을 조작하는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1916832"/>
            <a:ext cx="7405250" cy="223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사용자가 형태를 지각하는 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근접성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근접성은 </a:t>
            </a:r>
            <a:r>
              <a:rPr lang="ko-KR" altLang="en-US" dirty="0"/>
              <a:t>가까운 것끼리 묶어서 지각하려는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smtClean="0"/>
              <a:t>근접성의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형태를 지각할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가까운 것끼리 묶어서 지각하려는 원리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버튼의 쓰임새에 따라서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웹 페이지에서 근접성의 요인의 예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로그 버튼과 그 외 관련 입력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 정보와 관련된 기능을 묶어놓은 것</a:t>
            </a:r>
            <a:endParaRPr lang="en-US" altLang="ko-KR" dirty="0" smtClean="0"/>
          </a:p>
          <a:p>
            <a:pPr lvl="3"/>
            <a:r>
              <a:rPr lang="ko-KR" altLang="en-US" spc="40" dirty="0" smtClean="0"/>
              <a:t>회사 소개</a:t>
            </a:r>
            <a:r>
              <a:rPr lang="en-US" altLang="ko-KR" spc="40" dirty="0" smtClean="0"/>
              <a:t>, </a:t>
            </a:r>
            <a:r>
              <a:rPr lang="ko-KR" altLang="en-US" spc="40" dirty="0" smtClean="0"/>
              <a:t>사용 약관</a:t>
            </a:r>
            <a:r>
              <a:rPr lang="en-US" altLang="ko-KR" spc="40" dirty="0" smtClean="0"/>
              <a:t>, </a:t>
            </a:r>
            <a:r>
              <a:rPr lang="ko-KR" altLang="en-US" spc="40" dirty="0" smtClean="0"/>
              <a:t>개인 정보 보호 약관</a:t>
            </a:r>
            <a:r>
              <a:rPr lang="en-US" altLang="ko-KR" spc="40" dirty="0" smtClean="0"/>
              <a:t>, FAQ </a:t>
            </a:r>
            <a:r>
              <a:rPr lang="ko-KR" altLang="en-US" spc="40" dirty="0" smtClean="0"/>
              <a:t>등의 메뉴를 가까운 곳에 놓는 것</a:t>
            </a:r>
            <a:endParaRPr lang="en-US" altLang="ko-KR" spc="40" dirty="0" smtClean="0"/>
          </a:p>
          <a:p>
            <a:pPr lvl="3"/>
            <a:r>
              <a:rPr lang="ko-KR" altLang="en-US" dirty="0"/>
              <a:t>메인 메뉴를 일관성 있게 묶어 디자인하는 것</a:t>
            </a:r>
            <a:endParaRPr lang="en-US" altLang="ko-KR" dirty="0"/>
          </a:p>
          <a:p>
            <a:pPr lvl="3"/>
            <a:r>
              <a:rPr lang="ko-KR" altLang="en-US" dirty="0" smtClean="0"/>
              <a:t>게시판의 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목록 버튼을 하단에 묶어서 배치하는 </a:t>
            </a:r>
            <a:r>
              <a:rPr lang="ko-KR" altLang="en-US" dirty="0" smtClean="0"/>
              <a:t>것</a:t>
            </a:r>
            <a:endParaRPr lang="ko-KR" altLang="en-US" spc="40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7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사용자가 형태를 지각하는 원리</a:t>
            </a:r>
            <a:endParaRPr lang="en-US" altLang="ko-KR" dirty="0"/>
          </a:p>
          <a:p>
            <a:pPr lvl="1"/>
            <a:r>
              <a:rPr lang="ko-KR" altLang="en-US" dirty="0" smtClean="0"/>
              <a:t>유사성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인간이 대상을 시각적으로 집단화하려는 경향을 가져 비슷한 것끼리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색채 또는 명암 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묶어서 지각한다는 것</a:t>
            </a:r>
            <a:endParaRPr lang="en-US" altLang="ko-KR" dirty="0" smtClean="0"/>
          </a:p>
          <a:p>
            <a:pPr lvl="3"/>
            <a:r>
              <a:rPr lang="ko-KR" altLang="en-US" dirty="0"/>
              <a:t>사용자가 형태를 시작적으로 집단화하여 지각하려는 원리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유사성의 요인</a:t>
            </a:r>
            <a:endParaRPr lang="en-US" altLang="ko-KR" dirty="0" smtClean="0"/>
          </a:p>
          <a:p>
            <a:pPr lvl="2"/>
            <a:r>
              <a:rPr lang="ko-KR" altLang="en-US" dirty="0"/>
              <a:t>사용자가 형태를 시각적으로 집단화하여 지각하려는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3"/>
            <a:r>
              <a:rPr lang="ko-KR" altLang="en-US" dirty="0"/>
              <a:t>메인 메뉴와 서브 메뉴가 비슷한 명암과 크기로 구성되면 혼란이 </a:t>
            </a:r>
            <a:r>
              <a:rPr lang="ko-KR" altLang="en-US" dirty="0" smtClean="0"/>
              <a:t>가중되므로 명암에 </a:t>
            </a:r>
            <a:r>
              <a:rPr lang="ko-KR" altLang="en-US" dirty="0"/>
              <a:t>있어서나 크기에 있어서 중요도를 감안하여 작업해야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유사성의 요인의 예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대분류</a:t>
            </a:r>
            <a:r>
              <a:rPr lang="en-US" altLang="ko-KR" dirty="0"/>
              <a:t>, </a:t>
            </a:r>
            <a:r>
              <a:rPr lang="ko-KR" altLang="en-US" dirty="0"/>
              <a:t>중분류</a:t>
            </a:r>
            <a:r>
              <a:rPr lang="en-US" altLang="ko-KR" dirty="0"/>
              <a:t>, </a:t>
            </a:r>
            <a:r>
              <a:rPr lang="ko-KR" altLang="en-US" dirty="0"/>
              <a:t>소분류 등의 위치 변화에 따른 </a:t>
            </a:r>
            <a:r>
              <a:rPr lang="ko-KR" altLang="en-US" dirty="0" err="1"/>
              <a:t>그룹핑</a:t>
            </a:r>
            <a:r>
              <a:rPr lang="ko-KR" altLang="en-US" dirty="0"/>
              <a:t>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pPr lvl="3"/>
            <a:r>
              <a:rPr lang="ko-KR" altLang="en-US" dirty="0"/>
              <a:t>같은 메뉴의 컬러는 유사한 색상을 사용하여 나타내는 방법으로 각 메뉴의 색을 달리해서 </a:t>
            </a:r>
            <a:r>
              <a:rPr lang="ko-KR" altLang="en-US" dirty="0" smtClean="0"/>
              <a:t>페이지를 구분해주는 </a:t>
            </a:r>
            <a:r>
              <a:rPr lang="ko-KR" altLang="en-US" dirty="0"/>
              <a:t>것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873876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게슈탈트</a:t>
            </a:r>
            <a:r>
              <a:rPr lang="ko-KR" altLang="en-US" dirty="0"/>
              <a:t> 심리학과 인터페이스 디자인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사용자가 형태를 지각하는 원리</a:t>
            </a:r>
            <a:endParaRPr lang="en-US" altLang="ko-KR" dirty="0"/>
          </a:p>
          <a:p>
            <a:pPr lvl="1"/>
            <a:r>
              <a:rPr lang="ko-KR" altLang="en-US" dirty="0" smtClean="0"/>
              <a:t>연속성</a:t>
            </a:r>
            <a:endParaRPr lang="en-US" altLang="ko-KR" dirty="0"/>
          </a:p>
          <a:p>
            <a:pPr lvl="3"/>
            <a:r>
              <a:rPr lang="ko-KR" altLang="en-US" dirty="0" smtClean="0"/>
              <a:t>시각적 요소들이 연속적 직선이나 곡선을 형성하기 위해 집단화하는 경향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유사한 반복적 배열이 하나의 묶음으로 연속되는 것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연속성의 요인</a:t>
            </a:r>
            <a:endParaRPr lang="en-US" altLang="ko-KR" dirty="0" smtClean="0"/>
          </a:p>
          <a:p>
            <a:pPr lvl="3"/>
            <a:r>
              <a:rPr lang="ko-KR" altLang="en-US" dirty="0"/>
              <a:t>사용자가 유사한 배열을 하나의 묶음으로 지각한다는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같은 </a:t>
            </a:r>
            <a:r>
              <a:rPr lang="ko-KR" altLang="en-US" dirty="0"/>
              <a:t>내용으로 묶여진 메뉴와 서브 메뉴를 각각의 메인 페이지와 서브 페이지에 적용하면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 </a:t>
            </a:r>
            <a:r>
              <a:rPr lang="ko-KR" altLang="en-US" dirty="0"/>
              <a:t>페이지는 유사한 통일성을 가지게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연속성의 요인으로 </a:t>
            </a:r>
            <a:r>
              <a:rPr lang="ko-KR" altLang="en-US" dirty="0"/>
              <a:t>인해 페이지마다 서로 통일성을 </a:t>
            </a:r>
            <a:r>
              <a:rPr lang="ko-KR" altLang="en-US" dirty="0" smtClean="0"/>
              <a:t>이루면서</a:t>
            </a:r>
            <a:r>
              <a:rPr lang="en-US" altLang="ko-KR" dirty="0"/>
              <a:t>, </a:t>
            </a:r>
            <a:r>
              <a:rPr lang="ko-KR" altLang="en-US" dirty="0"/>
              <a:t>연속적인 페이지로 나타날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연속성의 요인의 예</a:t>
            </a:r>
            <a:endParaRPr lang="en-US" altLang="ko-KR" dirty="0" smtClean="0"/>
          </a:p>
          <a:p>
            <a:pPr lvl="3"/>
            <a:r>
              <a:rPr lang="ko-KR" altLang="en-US" dirty="0"/>
              <a:t>깊이</a:t>
            </a:r>
            <a:r>
              <a:rPr lang="en-US" altLang="ko-KR" dirty="0"/>
              <a:t>(depth) </a:t>
            </a:r>
            <a:r>
              <a:rPr lang="ko-KR" altLang="en-US" dirty="0"/>
              <a:t>들어가도 쉽게 위치를 파악할 수 있도록 유저를 배려하는 시간적인 </a:t>
            </a:r>
            <a:r>
              <a:rPr lang="ko-KR" altLang="en-US" dirty="0" smtClean="0"/>
              <a:t>정황</a:t>
            </a:r>
            <a:endParaRPr lang="en-US" altLang="ko-KR" dirty="0" smtClean="0"/>
          </a:p>
          <a:p>
            <a:pPr lvl="3"/>
            <a:r>
              <a:rPr lang="ko-KR" altLang="en-US" dirty="0"/>
              <a:t>게시판 리스트 목록의 배열</a:t>
            </a:r>
          </a:p>
        </p:txBody>
      </p:sp>
    </p:spTree>
    <p:extLst>
      <p:ext uri="{BB962C8B-B14F-4D97-AF65-F5344CB8AC3E}">
        <p14:creationId xmlns:p14="http://schemas.microsoft.com/office/powerpoint/2010/main" val="1701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8170</TotalTime>
  <Words>1796</Words>
  <Application>Microsoft Office PowerPoint</Application>
  <PresentationFormat>화면 슬라이드 쇼(4:3)</PresentationFormat>
  <Paragraphs>228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굴림</vt:lpstr>
      <vt:lpstr>Arial</vt:lpstr>
      <vt:lpstr>Times New Roman</vt:lpstr>
      <vt:lpstr>Verdana</vt:lpstr>
      <vt:lpstr>휴먼엑스포</vt:lpstr>
      <vt:lpstr>돋움</vt:lpstr>
      <vt:lpstr>휴먼둥근헤드라인</vt:lpstr>
      <vt:lpstr>HY헤드라인M</vt:lpstr>
      <vt:lpstr>맑은 고딕</vt:lpstr>
      <vt:lpstr>HY견고딕</vt:lpstr>
      <vt:lpstr>Wingdings</vt:lpstr>
      <vt:lpstr>한빛마스터</vt:lpstr>
      <vt:lpstr>게슈탈트 심리학</vt:lpstr>
      <vt:lpstr>PowerPoint 프레젠테이션</vt:lpstr>
      <vt:lpstr>목 차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01 게슈탈트 심리학과 인터페이스 디자인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02 시지각 원리를 적용한 웹 페이지 구조와 작업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Hiya</cp:lastModifiedBy>
  <cp:revision>543</cp:revision>
  <dcterms:created xsi:type="dcterms:W3CDTF">1601-01-01T00:00:00Z</dcterms:created>
  <dcterms:modified xsi:type="dcterms:W3CDTF">2012-03-04T21:07:10Z</dcterms:modified>
</cp:coreProperties>
</file>